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4"/>
  </p:notesMasterIdLst>
  <p:handoutMasterIdLst>
    <p:handoutMasterId r:id="rId25"/>
  </p:handoutMasterIdLst>
  <p:sldIdLst>
    <p:sldId id="446" r:id="rId5"/>
    <p:sldId id="427" r:id="rId6"/>
    <p:sldId id="447" r:id="rId7"/>
    <p:sldId id="454" r:id="rId8"/>
    <p:sldId id="462" r:id="rId9"/>
    <p:sldId id="434" r:id="rId10"/>
    <p:sldId id="453" r:id="rId11"/>
    <p:sldId id="455" r:id="rId12"/>
    <p:sldId id="456" r:id="rId13"/>
    <p:sldId id="457" r:id="rId14"/>
    <p:sldId id="458" r:id="rId15"/>
    <p:sldId id="459" r:id="rId16"/>
    <p:sldId id="460" r:id="rId17"/>
    <p:sldId id="433" r:id="rId18"/>
    <p:sldId id="461" r:id="rId19"/>
    <p:sldId id="426" r:id="rId20"/>
    <p:sldId id="463" r:id="rId21"/>
    <p:sldId id="464" r:id="rId22"/>
    <p:sldId id="44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CFBF54"/>
    <a:srgbClr val="A1CAC9"/>
    <a:srgbClr val="D29381"/>
    <a:srgbClr val="D23981"/>
    <a:srgbClr val="7C6560"/>
    <a:srgbClr val="29282D"/>
    <a:srgbClr val="E288B6"/>
    <a:srgbClr val="D75078"/>
    <a:srgbClr val="B38F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7" autoAdjust="0"/>
    <p:restoredTop sz="94660"/>
  </p:normalViewPr>
  <p:slideViewPr>
    <p:cSldViewPr snapToGrid="0">
      <p:cViewPr varScale="1">
        <p:scale>
          <a:sx n="95" d="100"/>
          <a:sy n="95" d="100"/>
        </p:scale>
        <p:origin x="84" y="122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Ayer" userId="16f1883baa9eaaf6" providerId="LiveId" clId="{5360533D-65DB-42BF-BBB4-977753F768A9}"/>
    <pc:docChg chg="undo custSel addSld delSld modSld sldOrd">
      <pc:chgData name="jessica Ayer" userId="16f1883baa9eaaf6" providerId="LiveId" clId="{5360533D-65DB-42BF-BBB4-977753F768A9}" dt="2021-12-12T17:48:38.547" v="8482" actId="20577"/>
      <pc:docMkLst>
        <pc:docMk/>
      </pc:docMkLst>
      <pc:sldChg chg="addSp delSp modSp mod ord">
        <pc:chgData name="jessica Ayer" userId="16f1883baa9eaaf6" providerId="LiveId" clId="{5360533D-65DB-42BF-BBB4-977753F768A9}" dt="2021-12-12T17:48:01.275" v="8480" actId="20577"/>
        <pc:sldMkLst>
          <pc:docMk/>
          <pc:sldMk cId="1646138950" sldId="426"/>
        </pc:sldMkLst>
        <pc:spChg chg="mod">
          <ac:chgData name="jessica Ayer" userId="16f1883baa9eaaf6" providerId="LiveId" clId="{5360533D-65DB-42BF-BBB4-977753F768A9}" dt="2021-12-10T23:32:38.468" v="5754" actId="20577"/>
          <ac:spMkLst>
            <pc:docMk/>
            <pc:sldMk cId="1646138950" sldId="426"/>
            <ac:spMk id="2" creationId="{9416A8C9-9EB6-43DA-BD3E-58FAC144BF5C}"/>
          </ac:spMkLst>
        </pc:spChg>
        <pc:spChg chg="add del mod">
          <ac:chgData name="jessica Ayer" userId="16f1883baa9eaaf6" providerId="LiveId" clId="{5360533D-65DB-42BF-BBB4-977753F768A9}" dt="2021-12-12T17:48:01.275" v="8480" actId="20577"/>
          <ac:spMkLst>
            <pc:docMk/>
            <pc:sldMk cId="1646138950" sldId="426"/>
            <ac:spMk id="3" creationId="{50EACE68-C884-4900-BA05-58DEA1511030}"/>
          </ac:spMkLst>
        </pc:spChg>
        <pc:spChg chg="add del mod">
          <ac:chgData name="jessica Ayer" userId="16f1883baa9eaaf6" providerId="LiveId" clId="{5360533D-65DB-42BF-BBB4-977753F768A9}" dt="2021-12-10T23:34:16.515" v="5756" actId="931"/>
          <ac:spMkLst>
            <pc:docMk/>
            <pc:sldMk cId="1646138950" sldId="426"/>
            <ac:spMk id="5" creationId="{6D7928A5-15BF-482B-99E4-54B44283E3E0}"/>
          </ac:spMkLst>
        </pc:spChg>
        <pc:spChg chg="add mod">
          <ac:chgData name="jessica Ayer" userId="16f1883baa9eaaf6" providerId="LiveId" clId="{5360533D-65DB-42BF-BBB4-977753F768A9}" dt="2021-12-10T23:36:52.047" v="5859" actId="1076"/>
          <ac:spMkLst>
            <pc:docMk/>
            <pc:sldMk cId="1646138950" sldId="426"/>
            <ac:spMk id="9" creationId="{AE066B00-9751-458E-BF58-684A3C48D564}"/>
          </ac:spMkLst>
        </pc:spChg>
        <pc:picChg chg="add mod">
          <ac:chgData name="jessica Ayer" userId="16f1883baa9eaaf6" providerId="LiveId" clId="{5360533D-65DB-42BF-BBB4-977753F768A9}" dt="2021-12-10T23:34:24.512" v="5757" actId="14100"/>
          <ac:picMkLst>
            <pc:docMk/>
            <pc:sldMk cId="1646138950" sldId="426"/>
            <ac:picMk id="7" creationId="{6FC286B2-7715-44B3-B8C0-C8C6E0C5540D}"/>
          </ac:picMkLst>
        </pc:picChg>
        <pc:picChg chg="del">
          <ac:chgData name="jessica Ayer" userId="16f1883baa9eaaf6" providerId="LiveId" clId="{5360533D-65DB-42BF-BBB4-977753F768A9}" dt="2021-12-10T23:34:12.719" v="5755" actId="478"/>
          <ac:picMkLst>
            <pc:docMk/>
            <pc:sldMk cId="1646138950" sldId="426"/>
            <ac:picMk id="8" creationId="{285E2395-F258-4D5F-8EC1-2192791DA18B}"/>
          </ac:picMkLst>
        </pc:picChg>
      </pc:sldChg>
      <pc:sldChg chg="addSp delSp modSp mod ord">
        <pc:chgData name="jessica Ayer" userId="16f1883baa9eaaf6" providerId="LiveId" clId="{5360533D-65DB-42BF-BBB4-977753F768A9}" dt="2021-12-10T23:20:29.091" v="5576" actId="1076"/>
        <pc:sldMkLst>
          <pc:docMk/>
          <pc:sldMk cId="2943388554" sldId="433"/>
        </pc:sldMkLst>
        <pc:spChg chg="mod">
          <ac:chgData name="jessica Ayer" userId="16f1883baa9eaaf6" providerId="LiveId" clId="{5360533D-65DB-42BF-BBB4-977753F768A9}" dt="2021-12-10T22:49:21.725" v="3939" actId="14100"/>
          <ac:spMkLst>
            <pc:docMk/>
            <pc:sldMk cId="2943388554" sldId="433"/>
            <ac:spMk id="2" creationId="{9416A8C9-9EB6-43DA-BD3E-58FAC144BF5C}"/>
          </ac:spMkLst>
        </pc:spChg>
        <pc:spChg chg="del mod">
          <ac:chgData name="jessica Ayer" userId="16f1883baa9eaaf6" providerId="LiveId" clId="{5360533D-65DB-42BF-BBB4-977753F768A9}" dt="2021-12-10T22:45:47.364" v="3831" actId="478"/>
          <ac:spMkLst>
            <pc:docMk/>
            <pc:sldMk cId="2943388554" sldId="433"/>
            <ac:spMk id="3" creationId="{50EACE68-C884-4900-BA05-58DEA1511030}"/>
          </ac:spMkLst>
        </pc:spChg>
        <pc:spChg chg="add del mod">
          <ac:chgData name="jessica Ayer" userId="16f1883baa9eaaf6" providerId="LiveId" clId="{5360533D-65DB-42BF-BBB4-977753F768A9}" dt="2021-12-10T22:44:28.988" v="3821" actId="478"/>
          <ac:spMkLst>
            <pc:docMk/>
            <pc:sldMk cId="2943388554" sldId="433"/>
            <ac:spMk id="5" creationId="{0213EAD3-0B45-4AC1-84CA-96EDA8EA4369}"/>
          </ac:spMkLst>
        </pc:spChg>
        <pc:spChg chg="add del mod">
          <ac:chgData name="jessica Ayer" userId="16f1883baa9eaaf6" providerId="LiveId" clId="{5360533D-65DB-42BF-BBB4-977753F768A9}" dt="2021-12-10T22:44:47.676" v="3824" actId="478"/>
          <ac:spMkLst>
            <pc:docMk/>
            <pc:sldMk cId="2943388554" sldId="433"/>
            <ac:spMk id="10" creationId="{55DF7F4C-A7B0-48C7-8469-18AD5D45C00C}"/>
          </ac:spMkLst>
        </pc:spChg>
        <pc:spChg chg="add mod">
          <ac:chgData name="jessica Ayer" userId="16f1883baa9eaaf6" providerId="LiveId" clId="{5360533D-65DB-42BF-BBB4-977753F768A9}" dt="2021-12-10T22:49:00.921" v="3936" actId="1076"/>
          <ac:spMkLst>
            <pc:docMk/>
            <pc:sldMk cId="2943388554" sldId="433"/>
            <ac:spMk id="13" creationId="{72FD434E-91DF-49C4-8F35-8D26F4A6902D}"/>
          </ac:spMkLst>
        </pc:spChg>
        <pc:spChg chg="add del mod">
          <ac:chgData name="jessica Ayer" userId="16f1883baa9eaaf6" providerId="LiveId" clId="{5360533D-65DB-42BF-BBB4-977753F768A9}" dt="2021-12-10T22:56:11.523" v="4324" actId="478"/>
          <ac:spMkLst>
            <pc:docMk/>
            <pc:sldMk cId="2943388554" sldId="433"/>
            <ac:spMk id="14" creationId="{EC00B199-1058-4EB5-94FB-B87DCB10FC66}"/>
          </ac:spMkLst>
        </pc:spChg>
        <pc:spChg chg="add mod">
          <ac:chgData name="jessica Ayer" userId="16f1883baa9eaaf6" providerId="LiveId" clId="{5360533D-65DB-42BF-BBB4-977753F768A9}" dt="2021-12-10T23:14:46.550" v="5169" actId="1076"/>
          <ac:spMkLst>
            <pc:docMk/>
            <pc:sldMk cId="2943388554" sldId="433"/>
            <ac:spMk id="15" creationId="{1A7EEB58-AEA6-47DC-A18D-80A9AEBBBF78}"/>
          </ac:spMkLst>
        </pc:spChg>
        <pc:spChg chg="add del mod">
          <ac:chgData name="jessica Ayer" userId="16f1883baa9eaaf6" providerId="LiveId" clId="{5360533D-65DB-42BF-BBB4-977753F768A9}" dt="2021-12-10T23:20:29.091" v="5576" actId="1076"/>
          <ac:spMkLst>
            <pc:docMk/>
            <pc:sldMk cId="2943388554" sldId="433"/>
            <ac:spMk id="16" creationId="{1015D306-DD58-4AF2-B994-348A111CD39F}"/>
          </ac:spMkLst>
        </pc:spChg>
        <pc:picChg chg="add del mod">
          <ac:chgData name="jessica Ayer" userId="16f1883baa9eaaf6" providerId="LiveId" clId="{5360533D-65DB-42BF-BBB4-977753F768A9}" dt="2021-12-10T22:44:36.706" v="3823" actId="478"/>
          <ac:picMkLst>
            <pc:docMk/>
            <pc:sldMk cId="2943388554" sldId="433"/>
            <ac:picMk id="7" creationId="{4176E307-8C2F-4787-9905-7583953AA818}"/>
          </ac:picMkLst>
        </pc:picChg>
        <pc:picChg chg="add del mod">
          <ac:chgData name="jessica Ayer" userId="16f1883baa9eaaf6" providerId="LiveId" clId="{5360533D-65DB-42BF-BBB4-977753F768A9}" dt="2021-12-10T22:44:27.582" v="3820" actId="931"/>
          <ac:picMkLst>
            <pc:docMk/>
            <pc:sldMk cId="2943388554" sldId="433"/>
            <ac:picMk id="8" creationId="{59C5B9DA-591B-4B07-8CC2-EA856437A4F1}"/>
          </ac:picMkLst>
        </pc:picChg>
        <pc:picChg chg="add mod">
          <ac:chgData name="jessica Ayer" userId="16f1883baa9eaaf6" providerId="LiveId" clId="{5360533D-65DB-42BF-BBB4-977753F768A9}" dt="2021-12-10T23:06:44.807" v="4882" actId="1076"/>
          <ac:picMkLst>
            <pc:docMk/>
            <pc:sldMk cId="2943388554" sldId="433"/>
            <ac:picMk id="12" creationId="{83FCBF50-F812-4A89-859B-4CFA6056FFDC}"/>
          </ac:picMkLst>
        </pc:picChg>
      </pc:sldChg>
      <pc:sldChg chg="del">
        <pc:chgData name="jessica Ayer" userId="16f1883baa9eaaf6" providerId="LiveId" clId="{5360533D-65DB-42BF-BBB4-977753F768A9}" dt="2021-12-11T00:00:02.374" v="7864" actId="47"/>
        <pc:sldMkLst>
          <pc:docMk/>
          <pc:sldMk cId="2378376199" sldId="441"/>
        </pc:sldMkLst>
      </pc:sldChg>
      <pc:sldChg chg="del">
        <pc:chgData name="jessica Ayer" userId="16f1883baa9eaaf6" providerId="LiveId" clId="{5360533D-65DB-42BF-BBB4-977753F768A9}" dt="2021-12-11T00:00:04.929" v="7865" actId="47"/>
        <pc:sldMkLst>
          <pc:docMk/>
          <pc:sldMk cId="1294161663" sldId="443"/>
        </pc:sldMkLst>
      </pc:sldChg>
      <pc:sldChg chg="modSp mod">
        <pc:chgData name="jessica Ayer" userId="16f1883baa9eaaf6" providerId="LiveId" clId="{5360533D-65DB-42BF-BBB4-977753F768A9}" dt="2021-12-10T23:05:01.377" v="4866" actId="20577"/>
        <pc:sldMkLst>
          <pc:docMk/>
          <pc:sldMk cId="1558315191" sldId="446"/>
        </pc:sldMkLst>
        <pc:spChg chg="mod">
          <ac:chgData name="jessica Ayer" userId="16f1883baa9eaaf6" providerId="LiveId" clId="{5360533D-65DB-42BF-BBB4-977753F768A9}" dt="2021-12-10T23:05:01.377" v="4866" actId="20577"/>
          <ac:spMkLst>
            <pc:docMk/>
            <pc:sldMk cId="1558315191" sldId="446"/>
            <ac:spMk id="4" creationId="{08347D8D-E852-43D5-858E-2D01BE57FA93}"/>
          </ac:spMkLst>
        </pc:spChg>
      </pc:sldChg>
      <pc:sldChg chg="del">
        <pc:chgData name="jessica Ayer" userId="16f1883baa9eaaf6" providerId="LiveId" clId="{5360533D-65DB-42BF-BBB4-977753F768A9}" dt="2021-12-11T00:00:00.201" v="7863" actId="47"/>
        <pc:sldMkLst>
          <pc:docMk/>
          <pc:sldMk cId="2382148752" sldId="449"/>
        </pc:sldMkLst>
      </pc:sldChg>
      <pc:sldChg chg="del">
        <pc:chgData name="jessica Ayer" userId="16f1883baa9eaaf6" providerId="LiveId" clId="{5360533D-65DB-42BF-BBB4-977753F768A9}" dt="2021-12-11T00:00:07.436" v="7866" actId="47"/>
        <pc:sldMkLst>
          <pc:docMk/>
          <pc:sldMk cId="3106832019" sldId="452"/>
        </pc:sldMkLst>
      </pc:sldChg>
      <pc:sldChg chg="modSp add mod">
        <pc:chgData name="jessica Ayer" userId="16f1883baa9eaaf6" providerId="LiveId" clId="{5360533D-65DB-42BF-BBB4-977753F768A9}" dt="2021-12-10T21:33:59.789" v="1640" actId="313"/>
        <pc:sldMkLst>
          <pc:docMk/>
          <pc:sldMk cId="358803335" sldId="454"/>
        </pc:sldMkLst>
        <pc:spChg chg="mod">
          <ac:chgData name="jessica Ayer" userId="16f1883baa9eaaf6" providerId="LiveId" clId="{5360533D-65DB-42BF-BBB4-977753F768A9}" dt="2021-12-10T21:07:16.573" v="108" actId="20577"/>
          <ac:spMkLst>
            <pc:docMk/>
            <pc:sldMk cId="358803335" sldId="454"/>
            <ac:spMk id="4" creationId="{135A981B-6487-4B00-9EAF-D0D748FA6014}"/>
          </ac:spMkLst>
        </pc:spChg>
        <pc:spChg chg="mod">
          <ac:chgData name="jessica Ayer" userId="16f1883baa9eaaf6" providerId="LiveId" clId="{5360533D-65DB-42BF-BBB4-977753F768A9}" dt="2021-12-10T21:33:59.789" v="1640" actId="313"/>
          <ac:spMkLst>
            <pc:docMk/>
            <pc:sldMk cId="358803335" sldId="454"/>
            <ac:spMk id="6" creationId="{B43F7E3B-CE99-4770-8587-6554C15693F8}"/>
          </ac:spMkLst>
        </pc:spChg>
        <pc:spChg chg="mod">
          <ac:chgData name="jessica Ayer" userId="16f1883baa9eaaf6" providerId="LiveId" clId="{5360533D-65DB-42BF-BBB4-977753F768A9}" dt="2021-12-10T21:14:18.444" v="795" actId="20577"/>
          <ac:spMkLst>
            <pc:docMk/>
            <pc:sldMk cId="358803335" sldId="454"/>
            <ac:spMk id="9" creationId="{558C501A-DC1F-4BA4-BFFA-44EF8845A384}"/>
          </ac:spMkLst>
        </pc:spChg>
      </pc:sldChg>
      <pc:sldChg chg="addSp delSp modSp add mod">
        <pc:chgData name="jessica Ayer" userId="16f1883baa9eaaf6" providerId="LiveId" clId="{5360533D-65DB-42BF-BBB4-977753F768A9}" dt="2021-12-10T22:51:47.714" v="4019" actId="20577"/>
        <pc:sldMkLst>
          <pc:docMk/>
          <pc:sldMk cId="999058767" sldId="455"/>
        </pc:sldMkLst>
        <pc:spChg chg="add del mod">
          <ac:chgData name="jessica Ayer" userId="16f1883baa9eaaf6" providerId="LiveId" clId="{5360533D-65DB-42BF-BBB4-977753F768A9}" dt="2021-12-10T21:26:03.140" v="1103" actId="478"/>
          <ac:spMkLst>
            <pc:docMk/>
            <pc:sldMk cId="999058767" sldId="455"/>
            <ac:spMk id="2" creationId="{F9E7D943-0203-48ED-971A-F4EF995CE1A5}"/>
          </ac:spMkLst>
        </pc:spChg>
        <pc:spChg chg="mod">
          <ac:chgData name="jessica Ayer" userId="16f1883baa9eaaf6" providerId="LiveId" clId="{5360533D-65DB-42BF-BBB4-977753F768A9}" dt="2021-12-10T21:22:44.595" v="957" actId="20577"/>
          <ac:spMkLst>
            <pc:docMk/>
            <pc:sldMk cId="999058767" sldId="455"/>
            <ac:spMk id="4" creationId="{135A981B-6487-4B00-9EAF-D0D748FA6014}"/>
          </ac:spMkLst>
        </pc:spChg>
        <pc:spChg chg="mod">
          <ac:chgData name="jessica Ayer" userId="16f1883baa9eaaf6" providerId="LiveId" clId="{5360533D-65DB-42BF-BBB4-977753F768A9}" dt="2021-12-10T21:43:12.516" v="1840" actId="2710"/>
          <ac:spMkLst>
            <pc:docMk/>
            <pc:sldMk cId="999058767" sldId="455"/>
            <ac:spMk id="6" creationId="{B43F7E3B-CE99-4770-8587-6554C15693F8}"/>
          </ac:spMkLst>
        </pc:spChg>
        <pc:spChg chg="mod">
          <ac:chgData name="jessica Ayer" userId="16f1883baa9eaaf6" providerId="LiveId" clId="{5360533D-65DB-42BF-BBB4-977753F768A9}" dt="2021-12-10T22:51:47.714" v="4019" actId="20577"/>
          <ac:spMkLst>
            <pc:docMk/>
            <pc:sldMk cId="999058767" sldId="455"/>
            <ac:spMk id="9" creationId="{558C501A-DC1F-4BA4-BFFA-44EF8845A384}"/>
          </ac:spMkLst>
        </pc:spChg>
      </pc:sldChg>
      <pc:sldChg chg="delSp modSp add mod ord">
        <pc:chgData name="jessica Ayer" userId="16f1883baa9eaaf6" providerId="LiveId" clId="{5360533D-65DB-42BF-BBB4-977753F768A9}" dt="2021-12-10T21:41:34.893" v="1839" actId="113"/>
        <pc:sldMkLst>
          <pc:docMk/>
          <pc:sldMk cId="1739599365" sldId="456"/>
        </pc:sldMkLst>
        <pc:spChg chg="del mod">
          <ac:chgData name="jessica Ayer" userId="16f1883baa9eaaf6" providerId="LiveId" clId="{5360533D-65DB-42BF-BBB4-977753F768A9}" dt="2021-12-10T21:39:02.619" v="1773" actId="478"/>
          <ac:spMkLst>
            <pc:docMk/>
            <pc:sldMk cId="1739599365" sldId="456"/>
            <ac:spMk id="4" creationId="{135A981B-6487-4B00-9EAF-D0D748FA6014}"/>
          </ac:spMkLst>
        </pc:spChg>
        <pc:spChg chg="mod">
          <ac:chgData name="jessica Ayer" userId="16f1883baa9eaaf6" providerId="LiveId" clId="{5360533D-65DB-42BF-BBB4-977753F768A9}" dt="2021-12-10T21:41:34.893" v="1839" actId="113"/>
          <ac:spMkLst>
            <pc:docMk/>
            <pc:sldMk cId="1739599365" sldId="456"/>
            <ac:spMk id="6" creationId="{B43F7E3B-CE99-4770-8587-6554C15693F8}"/>
          </ac:spMkLst>
        </pc:spChg>
        <pc:spChg chg="mod">
          <ac:chgData name="jessica Ayer" userId="16f1883baa9eaaf6" providerId="LiveId" clId="{5360533D-65DB-42BF-BBB4-977753F768A9}" dt="2021-12-10T21:41:17.917" v="1838" actId="1076"/>
          <ac:spMkLst>
            <pc:docMk/>
            <pc:sldMk cId="1739599365" sldId="456"/>
            <ac:spMk id="9" creationId="{558C501A-DC1F-4BA4-BFFA-44EF8845A384}"/>
          </ac:spMkLst>
        </pc:spChg>
      </pc:sldChg>
      <pc:sldChg chg="delSp modSp add mod">
        <pc:chgData name="jessica Ayer" userId="16f1883baa9eaaf6" providerId="LiveId" clId="{5360533D-65DB-42BF-BBB4-977753F768A9}" dt="2021-12-12T17:41:23.054" v="8071" actId="20577"/>
        <pc:sldMkLst>
          <pc:docMk/>
          <pc:sldMk cId="1404489004" sldId="457"/>
        </pc:sldMkLst>
        <pc:spChg chg="mod">
          <ac:chgData name="jessica Ayer" userId="16f1883baa9eaaf6" providerId="LiveId" clId="{5360533D-65DB-42BF-BBB4-977753F768A9}" dt="2021-12-12T17:41:23.054" v="8071" actId="20577"/>
          <ac:spMkLst>
            <pc:docMk/>
            <pc:sldMk cId="1404489004" sldId="457"/>
            <ac:spMk id="6" creationId="{B43F7E3B-CE99-4770-8587-6554C15693F8}"/>
          </ac:spMkLst>
        </pc:spChg>
        <pc:spChg chg="del mod">
          <ac:chgData name="jessica Ayer" userId="16f1883baa9eaaf6" providerId="LiveId" clId="{5360533D-65DB-42BF-BBB4-977753F768A9}" dt="2021-12-10T21:44:56.188" v="1879" actId="478"/>
          <ac:spMkLst>
            <pc:docMk/>
            <pc:sldMk cId="1404489004" sldId="457"/>
            <ac:spMk id="9" creationId="{558C501A-DC1F-4BA4-BFFA-44EF8845A384}"/>
          </ac:spMkLst>
        </pc:spChg>
      </pc:sldChg>
      <pc:sldChg chg="modSp add mod">
        <pc:chgData name="jessica Ayer" userId="16f1883baa9eaaf6" providerId="LiveId" clId="{5360533D-65DB-42BF-BBB4-977753F768A9}" dt="2021-12-12T17:43:53.127" v="8235" actId="20577"/>
        <pc:sldMkLst>
          <pc:docMk/>
          <pc:sldMk cId="1986329849" sldId="458"/>
        </pc:sldMkLst>
        <pc:spChg chg="mod">
          <ac:chgData name="jessica Ayer" userId="16f1883baa9eaaf6" providerId="LiveId" clId="{5360533D-65DB-42BF-BBB4-977753F768A9}" dt="2021-12-12T17:43:53.127" v="8235" actId="20577"/>
          <ac:spMkLst>
            <pc:docMk/>
            <pc:sldMk cId="1986329849" sldId="458"/>
            <ac:spMk id="6" creationId="{B43F7E3B-CE99-4770-8587-6554C15693F8}"/>
          </ac:spMkLst>
        </pc:spChg>
      </pc:sldChg>
      <pc:sldChg chg="modSp add mod">
        <pc:chgData name="jessica Ayer" userId="16f1883baa9eaaf6" providerId="LiveId" clId="{5360533D-65DB-42BF-BBB4-977753F768A9}" dt="2021-12-12T17:43:56.422" v="8236" actId="20577"/>
        <pc:sldMkLst>
          <pc:docMk/>
          <pc:sldMk cId="2504307437" sldId="459"/>
        </pc:sldMkLst>
        <pc:spChg chg="mod">
          <ac:chgData name="jessica Ayer" userId="16f1883baa9eaaf6" providerId="LiveId" clId="{5360533D-65DB-42BF-BBB4-977753F768A9}" dt="2021-12-12T17:43:56.422" v="8236" actId="20577"/>
          <ac:spMkLst>
            <pc:docMk/>
            <pc:sldMk cId="2504307437" sldId="459"/>
            <ac:spMk id="6" creationId="{B43F7E3B-CE99-4770-8587-6554C15693F8}"/>
          </ac:spMkLst>
        </pc:spChg>
      </pc:sldChg>
      <pc:sldChg chg="modSp add mod">
        <pc:chgData name="jessica Ayer" userId="16f1883baa9eaaf6" providerId="LiveId" clId="{5360533D-65DB-42BF-BBB4-977753F768A9}" dt="2021-12-12T17:45:33.309" v="8476" actId="20577"/>
        <pc:sldMkLst>
          <pc:docMk/>
          <pc:sldMk cId="2581741421" sldId="460"/>
        </pc:sldMkLst>
        <pc:spChg chg="mod">
          <ac:chgData name="jessica Ayer" userId="16f1883baa9eaaf6" providerId="LiveId" clId="{5360533D-65DB-42BF-BBB4-977753F768A9}" dt="2021-12-12T17:45:33.309" v="8476" actId="20577"/>
          <ac:spMkLst>
            <pc:docMk/>
            <pc:sldMk cId="2581741421" sldId="460"/>
            <ac:spMk id="6" creationId="{B43F7E3B-CE99-4770-8587-6554C15693F8}"/>
          </ac:spMkLst>
        </pc:spChg>
      </pc:sldChg>
      <pc:sldChg chg="modSp add mod">
        <pc:chgData name="jessica Ayer" userId="16f1883baa9eaaf6" providerId="LiveId" clId="{5360533D-65DB-42BF-BBB4-977753F768A9}" dt="2021-12-12T17:46:38.036" v="8478" actId="20577"/>
        <pc:sldMkLst>
          <pc:docMk/>
          <pc:sldMk cId="271376655" sldId="461"/>
        </pc:sldMkLst>
        <pc:spChg chg="mod">
          <ac:chgData name="jessica Ayer" userId="16f1883baa9eaaf6" providerId="LiveId" clId="{5360533D-65DB-42BF-BBB4-977753F768A9}" dt="2021-12-10T23:17:25.927" v="5317" actId="1076"/>
          <ac:spMkLst>
            <pc:docMk/>
            <pc:sldMk cId="271376655" sldId="461"/>
            <ac:spMk id="15" creationId="{1A7EEB58-AEA6-47DC-A18D-80A9AEBBBF78}"/>
          </ac:spMkLst>
        </pc:spChg>
        <pc:spChg chg="mod">
          <ac:chgData name="jessica Ayer" userId="16f1883baa9eaaf6" providerId="LiveId" clId="{5360533D-65DB-42BF-BBB4-977753F768A9}" dt="2021-12-12T17:46:38.036" v="8478" actId="20577"/>
          <ac:spMkLst>
            <pc:docMk/>
            <pc:sldMk cId="271376655" sldId="461"/>
            <ac:spMk id="16" creationId="{1015D306-DD58-4AF2-B994-348A111CD39F}"/>
          </ac:spMkLst>
        </pc:spChg>
      </pc:sldChg>
      <pc:sldChg chg="addSp delSp modSp add mod ord">
        <pc:chgData name="jessica Ayer" userId="16f1883baa9eaaf6" providerId="LiveId" clId="{5360533D-65DB-42BF-BBB4-977753F768A9}" dt="2021-12-10T23:30:03.525" v="5700" actId="20577"/>
        <pc:sldMkLst>
          <pc:docMk/>
          <pc:sldMk cId="492009952" sldId="462"/>
        </pc:sldMkLst>
        <pc:spChg chg="mod">
          <ac:chgData name="jessica Ayer" userId="16f1883baa9eaaf6" providerId="LiveId" clId="{5360533D-65DB-42BF-BBB4-977753F768A9}" dt="2021-12-10T23:23:46.889" v="5594" actId="313"/>
          <ac:spMkLst>
            <pc:docMk/>
            <pc:sldMk cId="492009952" sldId="462"/>
            <ac:spMk id="2" creationId="{9416A8C9-9EB6-43DA-BD3E-58FAC144BF5C}"/>
          </ac:spMkLst>
        </pc:spChg>
        <pc:spChg chg="mod ord">
          <ac:chgData name="jessica Ayer" userId="16f1883baa9eaaf6" providerId="LiveId" clId="{5360533D-65DB-42BF-BBB4-977753F768A9}" dt="2021-12-10T23:30:03.525" v="5700" actId="20577"/>
          <ac:spMkLst>
            <pc:docMk/>
            <pc:sldMk cId="492009952" sldId="462"/>
            <ac:spMk id="13" creationId="{72FD434E-91DF-49C4-8F35-8D26F4A6902D}"/>
          </ac:spMkLst>
        </pc:spChg>
        <pc:spChg chg="del mod">
          <ac:chgData name="jessica Ayer" userId="16f1883baa9eaaf6" providerId="LiveId" clId="{5360533D-65DB-42BF-BBB4-977753F768A9}" dt="2021-12-10T23:24:12.732" v="5598" actId="478"/>
          <ac:spMkLst>
            <pc:docMk/>
            <pc:sldMk cId="492009952" sldId="462"/>
            <ac:spMk id="15" creationId="{1A7EEB58-AEA6-47DC-A18D-80A9AEBBBF78}"/>
          </ac:spMkLst>
        </pc:spChg>
        <pc:spChg chg="del mod">
          <ac:chgData name="jessica Ayer" userId="16f1883baa9eaaf6" providerId="LiveId" clId="{5360533D-65DB-42BF-BBB4-977753F768A9}" dt="2021-12-10T23:24:16.035" v="5600" actId="478"/>
          <ac:spMkLst>
            <pc:docMk/>
            <pc:sldMk cId="492009952" sldId="462"/>
            <ac:spMk id="16" creationId="{1015D306-DD58-4AF2-B994-348A111CD39F}"/>
          </ac:spMkLst>
        </pc:spChg>
        <pc:picChg chg="add mod">
          <ac:chgData name="jessica Ayer" userId="16f1883baa9eaaf6" providerId="LiveId" clId="{5360533D-65DB-42BF-BBB4-977753F768A9}" dt="2021-12-10T23:25:03.414" v="5607" actId="1076"/>
          <ac:picMkLst>
            <pc:docMk/>
            <pc:sldMk cId="492009952" sldId="462"/>
            <ac:picMk id="4" creationId="{57C626DE-0508-4D94-8163-87EE78ED2425}"/>
          </ac:picMkLst>
        </pc:picChg>
        <pc:picChg chg="del">
          <ac:chgData name="jessica Ayer" userId="16f1883baa9eaaf6" providerId="LiveId" clId="{5360533D-65DB-42BF-BBB4-977753F768A9}" dt="2021-12-10T23:23:13.243" v="5589" actId="478"/>
          <ac:picMkLst>
            <pc:docMk/>
            <pc:sldMk cId="492009952" sldId="462"/>
            <ac:picMk id="12" creationId="{83FCBF50-F812-4A89-859B-4CFA6056FFDC}"/>
          </ac:picMkLst>
        </pc:picChg>
      </pc:sldChg>
      <pc:sldChg chg="modSp add mod">
        <pc:chgData name="jessica Ayer" userId="16f1883baa9eaaf6" providerId="LiveId" clId="{5360533D-65DB-42BF-BBB4-977753F768A9}" dt="2021-12-10T23:47:13.370" v="6953" actId="14100"/>
        <pc:sldMkLst>
          <pc:docMk/>
          <pc:sldMk cId="787803217" sldId="463"/>
        </pc:sldMkLst>
        <pc:spChg chg="mod">
          <ac:chgData name="jessica Ayer" userId="16f1883baa9eaaf6" providerId="LiveId" clId="{5360533D-65DB-42BF-BBB4-977753F768A9}" dt="2021-12-10T23:47:13.370" v="6953" actId="14100"/>
          <ac:spMkLst>
            <pc:docMk/>
            <pc:sldMk cId="787803217" sldId="463"/>
            <ac:spMk id="3" creationId="{50EACE68-C884-4900-BA05-58DEA1511030}"/>
          </ac:spMkLst>
        </pc:spChg>
      </pc:sldChg>
      <pc:sldChg chg="addSp delSp modSp add mod">
        <pc:chgData name="jessica Ayer" userId="16f1883baa9eaaf6" providerId="LiveId" clId="{5360533D-65DB-42BF-BBB4-977753F768A9}" dt="2021-12-12T17:48:38.547" v="8482" actId="20577"/>
        <pc:sldMkLst>
          <pc:docMk/>
          <pc:sldMk cId="1480430587" sldId="464"/>
        </pc:sldMkLst>
        <pc:spChg chg="mod">
          <ac:chgData name="jessica Ayer" userId="16f1883baa9eaaf6" providerId="LiveId" clId="{5360533D-65DB-42BF-BBB4-977753F768A9}" dt="2021-12-10T23:53:42.180" v="7093" actId="20577"/>
          <ac:spMkLst>
            <pc:docMk/>
            <pc:sldMk cId="1480430587" sldId="464"/>
            <ac:spMk id="2" creationId="{9416A8C9-9EB6-43DA-BD3E-58FAC144BF5C}"/>
          </ac:spMkLst>
        </pc:spChg>
        <pc:spChg chg="mod">
          <ac:chgData name="jessica Ayer" userId="16f1883baa9eaaf6" providerId="LiveId" clId="{5360533D-65DB-42BF-BBB4-977753F768A9}" dt="2021-12-12T17:48:38.547" v="8482" actId="20577"/>
          <ac:spMkLst>
            <pc:docMk/>
            <pc:sldMk cId="1480430587" sldId="464"/>
            <ac:spMk id="3" creationId="{50EACE68-C884-4900-BA05-58DEA1511030}"/>
          </ac:spMkLst>
        </pc:spChg>
        <pc:spChg chg="add del mod">
          <ac:chgData name="jessica Ayer" userId="16f1883baa9eaaf6" providerId="LiveId" clId="{5360533D-65DB-42BF-BBB4-977753F768A9}" dt="2021-12-10T23:50:10.885" v="6964" actId="478"/>
          <ac:spMkLst>
            <pc:docMk/>
            <pc:sldMk cId="1480430587" sldId="464"/>
            <ac:spMk id="5" creationId="{2151FFBF-3016-4CC2-99FA-8B06D73E7EBE}"/>
          </ac:spMkLst>
        </pc:spChg>
        <pc:spChg chg="mod">
          <ac:chgData name="jessica Ayer" userId="16f1883baa9eaaf6" providerId="LiveId" clId="{5360533D-65DB-42BF-BBB4-977753F768A9}" dt="2021-12-10T23:53:23.601" v="7071" actId="1076"/>
          <ac:spMkLst>
            <pc:docMk/>
            <pc:sldMk cId="1480430587" sldId="464"/>
            <ac:spMk id="9" creationId="{AE066B00-9751-458E-BF58-684A3C48D564}"/>
          </ac:spMkLst>
        </pc:spChg>
        <pc:spChg chg="add del mod">
          <ac:chgData name="jessica Ayer" userId="16f1883baa9eaaf6" providerId="LiveId" clId="{5360533D-65DB-42BF-BBB4-977753F768A9}" dt="2021-12-10T23:50:08.785" v="6960" actId="478"/>
          <ac:spMkLst>
            <pc:docMk/>
            <pc:sldMk cId="1480430587" sldId="464"/>
            <ac:spMk id="11" creationId="{C81C5369-25C6-4112-88E0-0235499D0E7D}"/>
          </ac:spMkLst>
        </pc:spChg>
        <pc:spChg chg="add del mod">
          <ac:chgData name="jessica Ayer" userId="16f1883baa9eaaf6" providerId="LiveId" clId="{5360533D-65DB-42BF-BBB4-977753F768A9}" dt="2021-12-10T23:50:52.235" v="6966" actId="478"/>
          <ac:spMkLst>
            <pc:docMk/>
            <pc:sldMk cId="1480430587" sldId="464"/>
            <ac:spMk id="13" creationId="{18CDD2FA-3FF1-4485-AA41-23610BECC4A1}"/>
          </ac:spMkLst>
        </pc:spChg>
        <pc:picChg chg="add del">
          <ac:chgData name="jessica Ayer" userId="16f1883baa9eaaf6" providerId="LiveId" clId="{5360533D-65DB-42BF-BBB4-977753F768A9}" dt="2021-12-10T23:50:49.135" v="6965" actId="478"/>
          <ac:picMkLst>
            <pc:docMk/>
            <pc:sldMk cId="1480430587" sldId="464"/>
            <ac:picMk id="7" creationId="{6FC286B2-7715-44B3-B8C0-C8C6E0C5540D}"/>
          </ac:picMkLst>
        </pc:picChg>
        <pc:picChg chg="add del mod">
          <ac:chgData name="jessica Ayer" userId="16f1883baa9eaaf6" providerId="LiveId" clId="{5360533D-65DB-42BF-BBB4-977753F768A9}" dt="2021-12-10T23:50:10.278" v="6963" actId="931"/>
          <ac:picMkLst>
            <pc:docMk/>
            <pc:sldMk cId="1480430587" sldId="464"/>
            <ac:picMk id="8" creationId="{06E98C61-6FC2-45BC-B7CA-F6D8CC2024F5}"/>
          </ac:picMkLst>
        </pc:picChg>
        <pc:picChg chg="add mod">
          <ac:chgData name="jessica Ayer" userId="16f1883baa9eaaf6" providerId="LiveId" clId="{5360533D-65DB-42BF-BBB4-977753F768A9}" dt="2021-12-10T23:51:26.176" v="6973" actId="1076"/>
          <ac:picMkLst>
            <pc:docMk/>
            <pc:sldMk cId="1480430587" sldId="464"/>
            <ac:picMk id="15" creationId="{110CAA42-FEA8-4661-9EDF-55440DBB20B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12/12/2021</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12/12/2021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257191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56011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2645842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14</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48037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59313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40363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339894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2575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2668941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177051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12/12/2021</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fontScale="90000"/>
          </a:bodyPr>
          <a:lstStyle/>
          <a:p>
            <a:r>
              <a:rPr lang="en-US" sz="6000" b="1" dirty="0"/>
              <a:t>Why to Choose Agile Methodology </a:t>
            </a:r>
            <a:br>
              <a:rPr lang="en-US" dirty="0"/>
            </a:b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1603331" y="1615858"/>
            <a:ext cx="9006213" cy="3995802"/>
          </a:xfrm>
          <a:solidFill>
            <a:srgbClr val="8C5896">
              <a:alpha val="74902"/>
            </a:srgbClr>
          </a:solidFill>
          <a:ln>
            <a:noFill/>
          </a:ln>
        </p:spPr>
        <p:txBody>
          <a:bodyPr/>
          <a:lstStyle/>
          <a:p>
            <a:endParaRPr lang="en-US" sz="3600" dirty="0">
              <a:solidFill>
                <a:schemeClr val="tx1"/>
              </a:solidFill>
            </a:endParaRPr>
          </a:p>
          <a:p>
            <a:r>
              <a:rPr lang="en-US" sz="3600" dirty="0">
                <a:solidFill>
                  <a:schemeClr val="tx1"/>
                </a:solidFill>
              </a:rPr>
              <a:t>Product owner:</a:t>
            </a:r>
          </a:p>
          <a:p>
            <a:endParaRPr lang="en-US" sz="3600" dirty="0">
              <a:solidFill>
                <a:schemeClr val="tx1"/>
              </a:solidFill>
            </a:endParaRPr>
          </a:p>
          <a:p>
            <a:pPr>
              <a:lnSpc>
                <a:spcPct val="150000"/>
              </a:lnSpc>
            </a:pPr>
            <a:r>
              <a:rPr lang="en-US" sz="2000" dirty="0">
                <a:solidFill>
                  <a:schemeClr val="tx1"/>
                </a:solidFill>
              </a:rPr>
              <a:t>	The product owner collaborates with and represents the stakeholders ensuring that the scrum team understands their vision and brings it to life. They are responsible for creating the product backlog that the development team will base the project around and organizing it in the appropriate order it to achieve the teams goal. The Product owner shows the team the clients vision and guides them to make it a reality. </a:t>
            </a:r>
          </a:p>
        </p:txBody>
      </p:sp>
    </p:spTree>
    <p:extLst>
      <p:ext uri="{BB962C8B-B14F-4D97-AF65-F5344CB8AC3E}">
        <p14:creationId xmlns:p14="http://schemas.microsoft.com/office/powerpoint/2010/main" val="140448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1603331" y="1615858"/>
            <a:ext cx="9006213" cy="3995802"/>
          </a:xfrm>
          <a:solidFill>
            <a:srgbClr val="8C5896">
              <a:alpha val="74902"/>
            </a:srgbClr>
          </a:solidFill>
          <a:ln>
            <a:noFill/>
          </a:ln>
        </p:spPr>
        <p:txBody>
          <a:bodyPr/>
          <a:lstStyle/>
          <a:p>
            <a:endParaRPr lang="en-US" sz="3600" dirty="0">
              <a:solidFill>
                <a:schemeClr val="tx1"/>
              </a:solidFill>
            </a:endParaRPr>
          </a:p>
          <a:p>
            <a:r>
              <a:rPr lang="en-US" sz="3600" dirty="0">
                <a:solidFill>
                  <a:schemeClr val="tx1"/>
                </a:solidFill>
              </a:rPr>
              <a:t>Scrum Master:</a:t>
            </a:r>
          </a:p>
          <a:p>
            <a:endParaRPr lang="en-US" sz="3600" dirty="0">
              <a:solidFill>
                <a:schemeClr val="tx1"/>
              </a:solidFill>
            </a:endParaRPr>
          </a:p>
          <a:p>
            <a:pPr>
              <a:lnSpc>
                <a:spcPct val="150000"/>
              </a:lnSpc>
            </a:pPr>
            <a:r>
              <a:rPr lang="en-US" sz="2000" dirty="0">
                <a:solidFill>
                  <a:schemeClr val="tx1"/>
                </a:solidFill>
              </a:rPr>
              <a:t>	The Scrum master is responsible for making sure the team understands and “adheres to Scrum theory, practices, and rules” (Cobb, page 36). The Scrum master facilitates communication about achievements, goals, and obstacles then works to eliminate those obstacles. They help the product owner manage the backlog and they coach the development team and do everything in their power to make sure the team is successful. </a:t>
            </a:r>
          </a:p>
        </p:txBody>
      </p:sp>
    </p:spTree>
    <p:extLst>
      <p:ext uri="{BB962C8B-B14F-4D97-AF65-F5344CB8AC3E}">
        <p14:creationId xmlns:p14="http://schemas.microsoft.com/office/powerpoint/2010/main" val="198632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1603331" y="1615858"/>
            <a:ext cx="9006213" cy="3995802"/>
          </a:xfrm>
          <a:solidFill>
            <a:srgbClr val="8C5896">
              <a:alpha val="74902"/>
            </a:srgbClr>
          </a:solidFill>
          <a:ln>
            <a:noFill/>
          </a:ln>
        </p:spPr>
        <p:txBody>
          <a:bodyPr/>
          <a:lstStyle/>
          <a:p>
            <a:endParaRPr lang="en-US" sz="3600" dirty="0">
              <a:solidFill>
                <a:schemeClr val="tx1"/>
              </a:solidFill>
            </a:endParaRPr>
          </a:p>
          <a:p>
            <a:r>
              <a:rPr lang="en-US" sz="3600" dirty="0">
                <a:solidFill>
                  <a:schemeClr val="tx1"/>
                </a:solidFill>
              </a:rPr>
              <a:t>The developers:</a:t>
            </a:r>
          </a:p>
          <a:p>
            <a:endParaRPr lang="en-US" sz="3600" dirty="0">
              <a:solidFill>
                <a:schemeClr val="tx1"/>
              </a:solidFill>
            </a:endParaRPr>
          </a:p>
          <a:p>
            <a:pPr>
              <a:lnSpc>
                <a:spcPct val="150000"/>
              </a:lnSpc>
            </a:pPr>
            <a:r>
              <a:rPr lang="en-US" sz="2000" dirty="0">
                <a:solidFill>
                  <a:schemeClr val="tx1"/>
                </a:solidFill>
              </a:rPr>
              <a:t>	The developers are self-organized and use their creativity to bring the stakeholders vision to life. They create sprint increments and work to deliver products that are “done” at the end of each sprint. Each developer is “expected plan their activates and to be accountable for delivering the results that they committed to” (Cobb, page 39).  They are the creators that make dreams reality. </a:t>
            </a:r>
          </a:p>
        </p:txBody>
      </p:sp>
    </p:spTree>
    <p:extLst>
      <p:ext uri="{BB962C8B-B14F-4D97-AF65-F5344CB8AC3E}">
        <p14:creationId xmlns:p14="http://schemas.microsoft.com/office/powerpoint/2010/main" val="2504307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1603331" y="1615858"/>
            <a:ext cx="9006213" cy="3995802"/>
          </a:xfrm>
          <a:solidFill>
            <a:srgbClr val="8C5896">
              <a:alpha val="74902"/>
            </a:srgbClr>
          </a:solidFill>
          <a:ln>
            <a:noFill/>
          </a:ln>
        </p:spPr>
        <p:txBody>
          <a:bodyPr/>
          <a:lstStyle/>
          <a:p>
            <a:endParaRPr lang="en-US" sz="3600" dirty="0">
              <a:solidFill>
                <a:schemeClr val="tx1"/>
              </a:solidFill>
            </a:endParaRPr>
          </a:p>
          <a:p>
            <a:r>
              <a:rPr lang="en-US" sz="3600" dirty="0">
                <a:solidFill>
                  <a:schemeClr val="tx1"/>
                </a:solidFill>
              </a:rPr>
              <a:t>The Testers:</a:t>
            </a:r>
          </a:p>
          <a:p>
            <a:endParaRPr lang="en-US" sz="3600" dirty="0">
              <a:solidFill>
                <a:schemeClr val="tx1"/>
              </a:solidFill>
            </a:endParaRPr>
          </a:p>
          <a:p>
            <a:pPr>
              <a:lnSpc>
                <a:spcPct val="150000"/>
              </a:lnSpc>
            </a:pPr>
            <a:r>
              <a:rPr lang="en-US" sz="2000" dirty="0">
                <a:solidFill>
                  <a:schemeClr val="tx1"/>
                </a:solidFill>
              </a:rPr>
              <a:t>	The testers are responsible for creating test cases that encapsulate the desired end result for each user story. They are then expected to test the products delivered to them by the developers and only when those products meet the requirements can they be considered “done”.  The testers ensure that only the highest quality of products are released to the customer and are the key to making sure the customer is satisfied. </a:t>
            </a:r>
          </a:p>
        </p:txBody>
      </p:sp>
    </p:spTree>
    <p:extLst>
      <p:ext uri="{BB962C8B-B14F-4D97-AF65-F5344CB8AC3E}">
        <p14:creationId xmlns:p14="http://schemas.microsoft.com/office/powerpoint/2010/main" val="258174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211315" y="814192"/>
            <a:ext cx="5884685" cy="1672334"/>
          </a:xfrm>
        </p:spPr>
        <p:txBody>
          <a:bodyPr/>
          <a:lstStyle/>
          <a:p>
            <a:pPr algn="ctr"/>
            <a:r>
              <a:rPr lang="en-US" sz="5400" b="1" dirty="0"/>
              <a:t>AGILE SDLC</a:t>
            </a:r>
          </a:p>
        </p:txBody>
      </p:sp>
      <p:pic>
        <p:nvPicPr>
          <p:cNvPr id="12" name="Picture 11">
            <a:extLst>
              <a:ext uri="{FF2B5EF4-FFF2-40B4-BE49-F238E27FC236}">
                <a16:creationId xmlns:a16="http://schemas.microsoft.com/office/drawing/2014/main" id="{83FCBF50-F812-4A89-859B-4CFA6056FFDC}"/>
              </a:ext>
            </a:extLst>
          </p:cNvPr>
          <p:cNvPicPr>
            <a:picLocks noChangeAspect="1"/>
          </p:cNvPicPr>
          <p:nvPr/>
        </p:nvPicPr>
        <p:blipFill>
          <a:blip r:embed="rId3"/>
          <a:stretch>
            <a:fillRect/>
          </a:stretch>
        </p:blipFill>
        <p:spPr>
          <a:xfrm>
            <a:off x="211315" y="1919218"/>
            <a:ext cx="7366932" cy="4294765"/>
          </a:xfrm>
          <a:prstGeom prst="rect">
            <a:avLst/>
          </a:prstGeom>
        </p:spPr>
      </p:pic>
      <p:sp>
        <p:nvSpPr>
          <p:cNvPr id="13" name="TextBox 12">
            <a:extLst>
              <a:ext uri="{FF2B5EF4-FFF2-40B4-BE49-F238E27FC236}">
                <a16:creationId xmlns:a16="http://schemas.microsoft.com/office/drawing/2014/main" id="{72FD434E-91DF-49C4-8F35-8D26F4A6902D}"/>
              </a:ext>
            </a:extLst>
          </p:cNvPr>
          <p:cNvSpPr txBox="1"/>
          <p:nvPr/>
        </p:nvSpPr>
        <p:spPr>
          <a:xfrm>
            <a:off x="223028" y="6351769"/>
            <a:ext cx="7028729" cy="253916"/>
          </a:xfrm>
          <a:prstGeom prst="rect">
            <a:avLst/>
          </a:prstGeom>
          <a:noFill/>
        </p:spPr>
        <p:txBody>
          <a:bodyPr wrap="square" rtlCol="0">
            <a:spAutoFit/>
          </a:bodyPr>
          <a:lstStyle/>
          <a:p>
            <a:pPr algn="ctr"/>
            <a:r>
              <a:rPr lang="en-US" sz="1050" dirty="0"/>
              <a:t>Photo credit: Testing Cycles testingcycles.com/agile-development-in-</a:t>
            </a:r>
            <a:r>
              <a:rPr lang="en-US" sz="1050" dirty="0" err="1"/>
              <a:t>sdlc</a:t>
            </a:r>
            <a:r>
              <a:rPr lang="en-US" sz="1050" dirty="0"/>
              <a:t>/</a:t>
            </a:r>
          </a:p>
        </p:txBody>
      </p:sp>
      <p:sp>
        <p:nvSpPr>
          <p:cNvPr id="15" name="TextBox 14">
            <a:extLst>
              <a:ext uri="{FF2B5EF4-FFF2-40B4-BE49-F238E27FC236}">
                <a16:creationId xmlns:a16="http://schemas.microsoft.com/office/drawing/2014/main" id="{1A7EEB58-AEA6-47DC-A18D-80A9AEBBBF78}"/>
              </a:ext>
            </a:extLst>
          </p:cNvPr>
          <p:cNvSpPr txBox="1"/>
          <p:nvPr/>
        </p:nvSpPr>
        <p:spPr>
          <a:xfrm>
            <a:off x="6513534" y="603473"/>
            <a:ext cx="2893512" cy="2631490"/>
          </a:xfrm>
          <a:prstGeom prst="rect">
            <a:avLst/>
          </a:prstGeom>
          <a:noFill/>
        </p:spPr>
        <p:txBody>
          <a:bodyPr wrap="square" rtlCol="0">
            <a:spAutoFit/>
          </a:bodyPr>
          <a:lstStyle/>
          <a:p>
            <a:r>
              <a:rPr lang="en-US" sz="1500" b="1" dirty="0"/>
              <a:t>Sprint planning: </a:t>
            </a:r>
            <a:r>
              <a:rPr lang="en-US" sz="1500" dirty="0"/>
              <a:t>The development team decides how much of the product backlog to take into the upcoming sprint. It is important that they set a goal large enough to keep them occupied for the length of the sprint but not so large that they cannot complete their tasks on time.</a:t>
            </a:r>
          </a:p>
          <a:p>
            <a:endParaRPr lang="en-US" sz="1500" dirty="0"/>
          </a:p>
        </p:txBody>
      </p:sp>
      <p:sp>
        <p:nvSpPr>
          <p:cNvPr id="16" name="TextBox 15">
            <a:extLst>
              <a:ext uri="{FF2B5EF4-FFF2-40B4-BE49-F238E27FC236}">
                <a16:creationId xmlns:a16="http://schemas.microsoft.com/office/drawing/2014/main" id="{1015D306-DD58-4AF2-B994-348A111CD39F}"/>
              </a:ext>
            </a:extLst>
          </p:cNvPr>
          <p:cNvSpPr txBox="1"/>
          <p:nvPr/>
        </p:nvSpPr>
        <p:spPr>
          <a:xfrm>
            <a:off x="8868428" y="4371583"/>
            <a:ext cx="2893512" cy="1708160"/>
          </a:xfrm>
          <a:prstGeom prst="rect">
            <a:avLst/>
          </a:prstGeom>
          <a:noFill/>
        </p:spPr>
        <p:txBody>
          <a:bodyPr wrap="square" rtlCol="0">
            <a:spAutoFit/>
          </a:bodyPr>
          <a:lstStyle/>
          <a:p>
            <a:r>
              <a:rPr lang="en-US" sz="1500" b="1" dirty="0"/>
              <a:t>Sprint:  </a:t>
            </a:r>
            <a:r>
              <a:rPr lang="en-US" sz="1500" dirty="0"/>
              <a:t>“The heart of the scrum process” (Cobb, 40). A set interval of time in which the development team completes increments of the project they committed to in the planning phase. </a:t>
            </a:r>
          </a:p>
        </p:txBody>
      </p:sp>
    </p:spTree>
    <p:extLst>
      <p:ext uri="{BB962C8B-B14F-4D97-AF65-F5344CB8AC3E}">
        <p14:creationId xmlns:p14="http://schemas.microsoft.com/office/powerpoint/2010/main" val="294338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211315" y="814192"/>
            <a:ext cx="5884685" cy="1672334"/>
          </a:xfrm>
        </p:spPr>
        <p:txBody>
          <a:bodyPr/>
          <a:lstStyle/>
          <a:p>
            <a:pPr algn="ctr"/>
            <a:r>
              <a:rPr lang="en-US" sz="5400" b="1" dirty="0"/>
              <a:t>AGILE SDLC</a:t>
            </a:r>
          </a:p>
        </p:txBody>
      </p:sp>
      <p:pic>
        <p:nvPicPr>
          <p:cNvPr id="12" name="Picture 11">
            <a:extLst>
              <a:ext uri="{FF2B5EF4-FFF2-40B4-BE49-F238E27FC236}">
                <a16:creationId xmlns:a16="http://schemas.microsoft.com/office/drawing/2014/main" id="{83FCBF50-F812-4A89-859B-4CFA6056FFDC}"/>
              </a:ext>
            </a:extLst>
          </p:cNvPr>
          <p:cNvPicPr>
            <a:picLocks noChangeAspect="1"/>
          </p:cNvPicPr>
          <p:nvPr/>
        </p:nvPicPr>
        <p:blipFill>
          <a:blip r:embed="rId3"/>
          <a:stretch>
            <a:fillRect/>
          </a:stretch>
        </p:blipFill>
        <p:spPr>
          <a:xfrm>
            <a:off x="211315" y="1919218"/>
            <a:ext cx="7366932" cy="4294765"/>
          </a:xfrm>
          <a:prstGeom prst="rect">
            <a:avLst/>
          </a:prstGeom>
        </p:spPr>
      </p:pic>
      <p:sp>
        <p:nvSpPr>
          <p:cNvPr id="13" name="TextBox 12">
            <a:extLst>
              <a:ext uri="{FF2B5EF4-FFF2-40B4-BE49-F238E27FC236}">
                <a16:creationId xmlns:a16="http://schemas.microsoft.com/office/drawing/2014/main" id="{72FD434E-91DF-49C4-8F35-8D26F4A6902D}"/>
              </a:ext>
            </a:extLst>
          </p:cNvPr>
          <p:cNvSpPr txBox="1"/>
          <p:nvPr/>
        </p:nvSpPr>
        <p:spPr>
          <a:xfrm>
            <a:off x="223028" y="6351769"/>
            <a:ext cx="7028729" cy="253916"/>
          </a:xfrm>
          <a:prstGeom prst="rect">
            <a:avLst/>
          </a:prstGeom>
          <a:noFill/>
        </p:spPr>
        <p:txBody>
          <a:bodyPr wrap="square" rtlCol="0">
            <a:spAutoFit/>
          </a:bodyPr>
          <a:lstStyle/>
          <a:p>
            <a:pPr algn="ctr"/>
            <a:r>
              <a:rPr lang="en-US" sz="1050" dirty="0"/>
              <a:t>Photo credit: Testing Cycles testingcycles.com/agile-development-in-</a:t>
            </a:r>
            <a:r>
              <a:rPr lang="en-US" sz="1050" dirty="0" err="1"/>
              <a:t>sdlc</a:t>
            </a:r>
            <a:r>
              <a:rPr lang="en-US" sz="1050" dirty="0"/>
              <a:t>/</a:t>
            </a:r>
          </a:p>
        </p:txBody>
      </p:sp>
      <p:sp>
        <p:nvSpPr>
          <p:cNvPr id="15" name="TextBox 14">
            <a:extLst>
              <a:ext uri="{FF2B5EF4-FFF2-40B4-BE49-F238E27FC236}">
                <a16:creationId xmlns:a16="http://schemas.microsoft.com/office/drawing/2014/main" id="{1A7EEB58-AEA6-47DC-A18D-80A9AEBBBF78}"/>
              </a:ext>
            </a:extLst>
          </p:cNvPr>
          <p:cNvSpPr txBox="1"/>
          <p:nvPr/>
        </p:nvSpPr>
        <p:spPr>
          <a:xfrm>
            <a:off x="6739002" y="789140"/>
            <a:ext cx="2580361" cy="2169825"/>
          </a:xfrm>
          <a:prstGeom prst="rect">
            <a:avLst/>
          </a:prstGeom>
          <a:noFill/>
        </p:spPr>
        <p:txBody>
          <a:bodyPr wrap="square" rtlCol="0">
            <a:spAutoFit/>
          </a:bodyPr>
          <a:lstStyle/>
          <a:p>
            <a:r>
              <a:rPr lang="en-US" sz="1500" b="1" dirty="0"/>
              <a:t>Daily meetings: </a:t>
            </a:r>
            <a:r>
              <a:rPr lang="en-US" sz="1500" dirty="0"/>
              <a:t>short “standup” meetings are held each day to discuss each team members</a:t>
            </a:r>
            <a:r>
              <a:rPr lang="en-US" sz="1500" b="1" dirty="0"/>
              <a:t> </a:t>
            </a:r>
            <a:r>
              <a:rPr lang="en-US" sz="1500" dirty="0"/>
              <a:t>accomplishments, goals, and what obstacles are standing in the way of their success. </a:t>
            </a:r>
          </a:p>
          <a:p>
            <a:endParaRPr lang="en-US" sz="1500" dirty="0"/>
          </a:p>
        </p:txBody>
      </p:sp>
      <p:sp>
        <p:nvSpPr>
          <p:cNvPr id="16" name="TextBox 15">
            <a:extLst>
              <a:ext uri="{FF2B5EF4-FFF2-40B4-BE49-F238E27FC236}">
                <a16:creationId xmlns:a16="http://schemas.microsoft.com/office/drawing/2014/main" id="{1015D306-DD58-4AF2-B994-348A111CD39F}"/>
              </a:ext>
            </a:extLst>
          </p:cNvPr>
          <p:cNvSpPr txBox="1"/>
          <p:nvPr/>
        </p:nvSpPr>
        <p:spPr>
          <a:xfrm>
            <a:off x="8893480" y="3945699"/>
            <a:ext cx="2893512" cy="2400657"/>
          </a:xfrm>
          <a:prstGeom prst="rect">
            <a:avLst/>
          </a:prstGeom>
          <a:noFill/>
        </p:spPr>
        <p:txBody>
          <a:bodyPr wrap="square" rtlCol="0">
            <a:spAutoFit/>
          </a:bodyPr>
          <a:lstStyle/>
          <a:p>
            <a:r>
              <a:rPr lang="en-US" sz="1500" b="1" dirty="0"/>
              <a:t>Testing and Review: </a:t>
            </a:r>
            <a:r>
              <a:rPr lang="en-US" sz="1500" dirty="0"/>
              <a:t>Test cases are used to make sure the product increments meet all of the requirements. When the product is considered “done” it is shippable. Sprint reviews are then held in which the team “presents their finished work to the product owner for final approval” (Cobb, page 42).</a:t>
            </a:r>
          </a:p>
        </p:txBody>
      </p:sp>
    </p:spTree>
    <p:extLst>
      <p:ext uri="{BB962C8B-B14F-4D97-AF65-F5344CB8AC3E}">
        <p14:creationId xmlns:p14="http://schemas.microsoft.com/office/powerpoint/2010/main" val="27137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normAutofit fontScale="90000"/>
          </a:bodyPr>
          <a:lstStyle/>
          <a:p>
            <a:r>
              <a:rPr lang="en-US" dirty="0"/>
              <a:t>Applying Methodologies to SNHU Travel Project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1104" y="2811141"/>
            <a:ext cx="4946904" cy="3120667"/>
          </a:xfrm>
        </p:spPr>
        <p:txBody>
          <a:bodyPr/>
          <a:lstStyle/>
          <a:p>
            <a:r>
              <a:rPr lang="en-US" dirty="0"/>
              <a:t>Planning:</a:t>
            </a:r>
          </a:p>
          <a:p>
            <a:r>
              <a:rPr lang="en-US" dirty="0"/>
              <a:t>During the planning process the use of agile methodology allowed the project to begin before the client had a clear vision of exactly what they wanted. The use of waterfall would have required more upfront planning and the client would have been required to supply more details before development began. </a:t>
            </a:r>
          </a:p>
        </p:txBody>
      </p:sp>
      <p:pic>
        <p:nvPicPr>
          <p:cNvPr id="7" name="Picture Placeholder 6">
            <a:extLst>
              <a:ext uri="{FF2B5EF4-FFF2-40B4-BE49-F238E27FC236}">
                <a16:creationId xmlns:a16="http://schemas.microsoft.com/office/drawing/2014/main" id="{6FC286B2-7715-44B3-B8C0-C8C6E0C5540D}"/>
              </a:ext>
            </a:extLst>
          </p:cNvPr>
          <p:cNvPicPr>
            <a:picLocks noGrp="1" noChangeAspect="1"/>
          </p:cNvPicPr>
          <p:nvPr>
            <p:ph type="pic" sz="quarter" idx="15"/>
          </p:nvPr>
        </p:nvPicPr>
        <p:blipFill>
          <a:blip r:embed="rId2"/>
          <a:srcRect l="29222" r="29222"/>
          <a:stretch>
            <a:fillRect/>
          </a:stretch>
        </p:blipFill>
        <p:spPr>
          <a:xfrm>
            <a:off x="7178040" y="457200"/>
            <a:ext cx="4562856" cy="6400800"/>
          </a:xfrm>
        </p:spPr>
      </p:pic>
      <p:sp>
        <p:nvSpPr>
          <p:cNvPr id="9" name="TextBox 8">
            <a:extLst>
              <a:ext uri="{FF2B5EF4-FFF2-40B4-BE49-F238E27FC236}">
                <a16:creationId xmlns:a16="http://schemas.microsoft.com/office/drawing/2014/main" id="{AE066B00-9751-458E-BF58-684A3C48D564}"/>
              </a:ext>
            </a:extLst>
          </p:cNvPr>
          <p:cNvSpPr txBox="1"/>
          <p:nvPr/>
        </p:nvSpPr>
        <p:spPr>
          <a:xfrm>
            <a:off x="3695178" y="6193051"/>
            <a:ext cx="3811921" cy="415498"/>
          </a:xfrm>
          <a:prstGeom prst="rect">
            <a:avLst/>
          </a:prstGeom>
          <a:noFill/>
        </p:spPr>
        <p:txBody>
          <a:bodyPr wrap="square" rtlCol="0">
            <a:spAutoFit/>
          </a:bodyPr>
          <a:lstStyle/>
          <a:p>
            <a:r>
              <a:rPr lang="en-US" sz="1050" dirty="0"/>
              <a:t>Photo Credit: Vagabond Summer </a:t>
            </a:r>
          </a:p>
          <a:p>
            <a:r>
              <a:rPr lang="en-US" sz="1050" dirty="0"/>
              <a:t>https://vegabondsummer.com/travel-enjoy-world-offer/</a:t>
            </a:r>
          </a:p>
        </p:txBody>
      </p:sp>
    </p:spTree>
    <p:extLst>
      <p:ext uri="{BB962C8B-B14F-4D97-AF65-F5344CB8AC3E}">
        <p14:creationId xmlns:p14="http://schemas.microsoft.com/office/powerpoint/2010/main" val="1646138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normAutofit fontScale="90000"/>
          </a:bodyPr>
          <a:lstStyle/>
          <a:p>
            <a:r>
              <a:rPr lang="en-US" dirty="0"/>
              <a:t>Applying Methodologies to SNHU Travel Project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1104" y="2592889"/>
            <a:ext cx="4946904" cy="3600162"/>
          </a:xfrm>
        </p:spPr>
        <p:txBody>
          <a:bodyPr/>
          <a:lstStyle/>
          <a:p>
            <a:r>
              <a:rPr lang="en-US" dirty="0"/>
              <a:t>Change:</a:t>
            </a:r>
          </a:p>
          <a:p>
            <a:r>
              <a:rPr lang="en-US" dirty="0"/>
              <a:t>When the sprint was nearly complete the client  changed the theme for their desired top-5 vacation packages. This was only a minor setback while using the agile approach. If the waterfall approach was being used making these changes would have been much more difficult and may have resulting in a need to completely restart the project from scratch. </a:t>
            </a:r>
          </a:p>
        </p:txBody>
      </p:sp>
      <p:pic>
        <p:nvPicPr>
          <p:cNvPr id="7" name="Picture Placeholder 6">
            <a:extLst>
              <a:ext uri="{FF2B5EF4-FFF2-40B4-BE49-F238E27FC236}">
                <a16:creationId xmlns:a16="http://schemas.microsoft.com/office/drawing/2014/main" id="{6FC286B2-7715-44B3-B8C0-C8C6E0C5540D}"/>
              </a:ext>
            </a:extLst>
          </p:cNvPr>
          <p:cNvPicPr>
            <a:picLocks noGrp="1" noChangeAspect="1"/>
          </p:cNvPicPr>
          <p:nvPr>
            <p:ph type="pic" sz="quarter" idx="15"/>
          </p:nvPr>
        </p:nvPicPr>
        <p:blipFill>
          <a:blip r:embed="rId2"/>
          <a:srcRect l="29222" r="29222"/>
          <a:stretch>
            <a:fillRect/>
          </a:stretch>
        </p:blipFill>
        <p:spPr>
          <a:xfrm>
            <a:off x="7178040" y="457200"/>
            <a:ext cx="4562856" cy="6400800"/>
          </a:xfrm>
        </p:spPr>
      </p:pic>
      <p:sp>
        <p:nvSpPr>
          <p:cNvPr id="9" name="TextBox 8">
            <a:extLst>
              <a:ext uri="{FF2B5EF4-FFF2-40B4-BE49-F238E27FC236}">
                <a16:creationId xmlns:a16="http://schemas.microsoft.com/office/drawing/2014/main" id="{AE066B00-9751-458E-BF58-684A3C48D564}"/>
              </a:ext>
            </a:extLst>
          </p:cNvPr>
          <p:cNvSpPr txBox="1"/>
          <p:nvPr/>
        </p:nvSpPr>
        <p:spPr>
          <a:xfrm>
            <a:off x="3695178" y="6193051"/>
            <a:ext cx="3811921" cy="415498"/>
          </a:xfrm>
          <a:prstGeom prst="rect">
            <a:avLst/>
          </a:prstGeom>
          <a:noFill/>
        </p:spPr>
        <p:txBody>
          <a:bodyPr wrap="square" rtlCol="0">
            <a:spAutoFit/>
          </a:bodyPr>
          <a:lstStyle/>
          <a:p>
            <a:r>
              <a:rPr lang="en-US" sz="1050" dirty="0"/>
              <a:t>Photo Credit: Vagabond Summer </a:t>
            </a:r>
          </a:p>
          <a:p>
            <a:r>
              <a:rPr lang="en-US" sz="1050" dirty="0"/>
              <a:t>https://vegabondsummer.com/travel-enjoy-world-offer/</a:t>
            </a:r>
          </a:p>
        </p:txBody>
      </p:sp>
    </p:spTree>
    <p:extLst>
      <p:ext uri="{BB962C8B-B14F-4D97-AF65-F5344CB8AC3E}">
        <p14:creationId xmlns:p14="http://schemas.microsoft.com/office/powerpoint/2010/main" val="787803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normAutofit/>
          </a:bodyPr>
          <a:lstStyle/>
          <a:p>
            <a:r>
              <a:rPr lang="en-US" dirty="0"/>
              <a:t>The choice is yours</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214772" y="2592888"/>
            <a:ext cx="5564672" cy="3945697"/>
          </a:xfrm>
        </p:spPr>
        <p:txBody>
          <a:bodyPr/>
          <a:lstStyle/>
          <a:p>
            <a:r>
              <a:rPr lang="en-US" dirty="0"/>
              <a:t>When choosing between waterfall or agile approaches one should take into consideration how much pre-planning they prefer vs. their ability to go with the flow and how mature their team is. Can you trust your team to set appropriate goals without wasting too much time or do they still need more guidance? Does the project need to follow </a:t>
            </a:r>
            <a:r>
              <a:rPr lang="en-US" dirty="0" err="1"/>
              <a:t>strick</a:t>
            </a:r>
            <a:r>
              <a:rPr lang="en-US" dirty="0"/>
              <a:t> guidelines or can you allow your team a bit of creative freedom? </a:t>
            </a:r>
          </a:p>
        </p:txBody>
      </p:sp>
      <p:sp>
        <p:nvSpPr>
          <p:cNvPr id="9" name="TextBox 8">
            <a:extLst>
              <a:ext uri="{FF2B5EF4-FFF2-40B4-BE49-F238E27FC236}">
                <a16:creationId xmlns:a16="http://schemas.microsoft.com/office/drawing/2014/main" id="{AE066B00-9751-458E-BF58-684A3C48D564}"/>
              </a:ext>
            </a:extLst>
          </p:cNvPr>
          <p:cNvSpPr txBox="1"/>
          <p:nvPr/>
        </p:nvSpPr>
        <p:spPr>
          <a:xfrm>
            <a:off x="7218215" y="5575939"/>
            <a:ext cx="5136624" cy="577081"/>
          </a:xfrm>
          <a:prstGeom prst="rect">
            <a:avLst/>
          </a:prstGeom>
          <a:noFill/>
        </p:spPr>
        <p:txBody>
          <a:bodyPr wrap="square" rtlCol="0">
            <a:spAutoFit/>
          </a:bodyPr>
          <a:lstStyle/>
          <a:p>
            <a:r>
              <a:rPr lang="en-US" sz="1050" dirty="0"/>
              <a:t>Photo Credit: Shenika Balfour</a:t>
            </a:r>
          </a:p>
          <a:p>
            <a:r>
              <a:rPr lang="en-US" sz="1050" dirty="0"/>
              <a:t>https://digitalmarketing.temple.edu/mis5102sum2018/2018/07/23/agile-vs-waterfall-which-is-the-right-methodology-for-my-company/</a:t>
            </a:r>
          </a:p>
        </p:txBody>
      </p:sp>
      <p:pic>
        <p:nvPicPr>
          <p:cNvPr id="15" name="Picture 14">
            <a:extLst>
              <a:ext uri="{FF2B5EF4-FFF2-40B4-BE49-F238E27FC236}">
                <a16:creationId xmlns:a16="http://schemas.microsoft.com/office/drawing/2014/main" id="{110CAA42-FEA8-4661-9EDF-55440DBB20BF}"/>
              </a:ext>
            </a:extLst>
          </p:cNvPr>
          <p:cNvPicPr>
            <a:picLocks noChangeAspect="1"/>
          </p:cNvPicPr>
          <p:nvPr/>
        </p:nvPicPr>
        <p:blipFill>
          <a:blip r:embed="rId2"/>
          <a:stretch>
            <a:fillRect/>
          </a:stretch>
        </p:blipFill>
        <p:spPr>
          <a:xfrm>
            <a:off x="5779444" y="1628384"/>
            <a:ext cx="6197784" cy="3810652"/>
          </a:xfrm>
          <a:prstGeom prst="rect">
            <a:avLst/>
          </a:prstGeom>
        </p:spPr>
      </p:pic>
    </p:spTree>
    <p:extLst>
      <p:ext uri="{BB962C8B-B14F-4D97-AF65-F5344CB8AC3E}">
        <p14:creationId xmlns:p14="http://schemas.microsoft.com/office/powerpoint/2010/main" val="148043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914400"/>
            <a:ext cx="7467601" cy="1572768"/>
          </a:xfrm>
        </p:spPr>
        <p:txBody>
          <a:bodyPr>
            <a:normAutofit/>
          </a:bodyPr>
          <a:lstStyle/>
          <a:p>
            <a:r>
              <a:rPr lang="en-US" dirty="0"/>
              <a:t>References:</a:t>
            </a:r>
            <a:br>
              <a:rPr lang="en-US" dirty="0"/>
            </a:br>
            <a:endParaRPr lang="en-US" dirty="0"/>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187890" y="1916483"/>
            <a:ext cx="11724362" cy="4809994"/>
          </a:xfrm>
        </p:spPr>
        <p:txBody>
          <a:bodyPr tIns="0" bIns="0">
            <a:noAutofit/>
          </a:bodyPr>
          <a:lstStyle/>
          <a:p>
            <a:pPr marL="0" marR="0" indent="0">
              <a:lnSpc>
                <a:spcPct val="15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Adobe Corporation (2021). </a:t>
            </a:r>
            <a:r>
              <a:rPr lang="en-US" i="1" dirty="0">
                <a:latin typeface="Times New Roman" panose="02020603050405020304" pitchFamily="18" charset="0"/>
                <a:ea typeface="Calibri" panose="020F0502020204030204" pitchFamily="34" charset="0"/>
                <a:cs typeface="Times New Roman" panose="02020603050405020304" pitchFamily="18" charset="0"/>
              </a:rPr>
              <a:t>Waterfall Methodology: What is the Waterfall methodology? </a:t>
            </a:r>
          </a:p>
          <a:p>
            <a:pPr marL="0" marR="0" indent="0">
              <a:lnSpc>
                <a:spcPct val="150000"/>
              </a:lnSpc>
              <a:spcBef>
                <a:spcPts val="0"/>
              </a:spcBef>
              <a:spcAft>
                <a:spcPts val="800"/>
              </a:spcAft>
              <a:buNone/>
            </a:pPr>
            <a:r>
              <a:rPr lang="en-US" i="1"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http://www. workfront.com/project-management/methodologies/waterfall#:~:text=%205%20common%20stages%</a:t>
            </a:r>
          </a:p>
          <a:p>
            <a:pPr marL="0" marR="0" indent="0">
              <a:lnSpc>
                <a:spcPct val="150000"/>
              </a:lnSpc>
              <a:spcBef>
                <a:spcPts val="0"/>
              </a:spcBef>
              <a:spcAft>
                <a:spcPts val="80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20in%20a%20Waterfall%20process,implementation%20starts.%20This%20might%20be%20the...%20More%20</a:t>
            </a:r>
          </a:p>
          <a:p>
            <a:pPr marL="0" marR="0" indent="0">
              <a:lnSpc>
                <a:spcPct val="15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Beck, K., Beedle, M., Van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Bennekum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Cockburn, A., Cunningham, W., Fowler, M., Martin,</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 Mellor, S., Thomas, 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Grenning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 Highsmith, J., Hunt, A., Jeffries, R., Kern, J.,</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Marick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Schwaber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Suherland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 (2001-2019).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The Agile Manifesto: The 12 Principles of Agile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Agile Alliance.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Cobb, C. (2015)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The Project Manager’s Guide to Mastering Agile:  	Principles and Practices for</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an Adaptive Approach.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Wiley.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1399032"/>
            <a:ext cx="3619501" cy="877824"/>
          </a:xfrm>
        </p:spPr>
        <p:txBody>
          <a:bodyPr>
            <a:normAutofit/>
          </a:bodyPr>
          <a:lstStyle/>
          <a:p>
            <a:r>
              <a:rPr lang="en-US" sz="4800" dirty="0"/>
              <a:t>Waterfall</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457200" y="2779776"/>
            <a:ext cx="3465576" cy="3255264"/>
          </a:xfrm>
        </p:spPr>
        <p:txBody>
          <a:bodyPr>
            <a:noAutofit/>
          </a:bodyPr>
          <a:lstStyle/>
          <a:p>
            <a:pPr algn="ctr">
              <a:lnSpc>
                <a:spcPct val="100000"/>
              </a:lnSpc>
            </a:pPr>
            <a:r>
              <a:rPr lang="en-US" sz="3600" dirty="0">
                <a:effectLst/>
                <a:latin typeface="Segoe UI" panose="020B0502040204020203" pitchFamily="34" charset="0"/>
              </a:rPr>
              <a:t>“The classic approach to systems development life cycle”</a:t>
            </a:r>
          </a:p>
          <a:p>
            <a:r>
              <a:rPr lang="en-US" sz="1200" dirty="0">
                <a:latin typeface="Segoe UI" panose="020B0502040204020203" pitchFamily="34" charset="0"/>
              </a:rPr>
              <a:t>(Cobb, page 4)</a:t>
            </a:r>
            <a:endParaRPr lang="en-US" sz="1200" dirty="0"/>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a:extLst>
              <a:ext uri="{FF2B5EF4-FFF2-40B4-BE49-F238E27FC236}">
                <a16:creationId xmlns:a16="http://schemas.microsoft.com/office/drawing/2014/main" id="{E163A995-C3BF-42E3-999A-77D82A26A824}"/>
              </a:ext>
            </a:extLst>
          </p:cNvPr>
          <p:cNvPicPr>
            <a:picLocks noGrp="1" noChangeAspect="1"/>
          </p:cNvPicPr>
          <p:nvPr>
            <p:ph type="pic" sz="quarter" idx="15"/>
          </p:nvPr>
        </p:nvPicPr>
        <p:blipFill>
          <a:blip r:embed="rId3"/>
          <a:srcRect l="9097" r="9097"/>
          <a:stretch>
            <a:fillRect/>
          </a:stretch>
        </p:blipFill>
        <p:spPr/>
      </p:pic>
    </p:spTree>
    <p:extLst>
      <p:ext uri="{BB962C8B-B14F-4D97-AF65-F5344CB8AC3E}">
        <p14:creationId xmlns:p14="http://schemas.microsoft.com/office/powerpoint/2010/main" val="2708177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6095999" y="2240280"/>
            <a:ext cx="5638801" cy="3596849"/>
          </a:xfrm>
          <a:prstGeom prst="rect">
            <a:avLst/>
          </a:prstGeom>
          <a:solidFill>
            <a:schemeClr val="accent6">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r>
              <a:rPr lang="en-US" sz="2000" b="1" dirty="0"/>
              <a:t>Key Points:</a:t>
            </a:r>
          </a:p>
          <a:p>
            <a:endParaRPr lang="en-US" dirty="0"/>
          </a:p>
          <a:p>
            <a:pPr marL="285750" indent="-285750">
              <a:lnSpc>
                <a:spcPct val="150000"/>
              </a:lnSpc>
              <a:buFontTx/>
              <a:buChar char="-"/>
            </a:pPr>
            <a:r>
              <a:rPr lang="en-US" dirty="0"/>
              <a:t>A linear approach to development.</a:t>
            </a:r>
          </a:p>
          <a:p>
            <a:pPr marL="285750" indent="-285750">
              <a:lnSpc>
                <a:spcPct val="150000"/>
              </a:lnSpc>
              <a:buFontTx/>
              <a:buChar char="-"/>
            </a:pPr>
            <a:r>
              <a:rPr lang="en-US" dirty="0"/>
              <a:t>Preset goals. </a:t>
            </a:r>
          </a:p>
          <a:p>
            <a:pPr marL="285750" indent="-285750">
              <a:lnSpc>
                <a:spcPct val="150000"/>
              </a:lnSpc>
              <a:buFontTx/>
              <a:buChar char="-"/>
            </a:pPr>
            <a:r>
              <a:rPr lang="en-US" dirty="0"/>
              <a:t>Plan driven.</a:t>
            </a:r>
          </a:p>
          <a:p>
            <a:pPr marL="285750" indent="-285750">
              <a:lnSpc>
                <a:spcPct val="150000"/>
              </a:lnSpc>
              <a:buFontTx/>
              <a:buChar char="-"/>
            </a:pPr>
            <a:r>
              <a:rPr lang="en-US" dirty="0"/>
              <a:t>Does not embrace change.</a:t>
            </a:r>
          </a:p>
          <a:p>
            <a:pPr marL="285750" indent="-285750">
              <a:lnSpc>
                <a:spcPct val="150000"/>
              </a:lnSpc>
              <a:buFontTx/>
              <a:buChar char="-"/>
            </a:pPr>
            <a:r>
              <a:rPr lang="en-US" dirty="0"/>
              <a:t>All quality testing is done upon completion of development.</a:t>
            </a:r>
          </a:p>
          <a:p>
            <a:endParaRPr lang="en-US" dirty="0"/>
          </a:p>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a:solidFill>
            <a:schemeClr val="accent4">
              <a:alpha val="75000"/>
            </a:schemeClr>
          </a:solidFill>
        </p:spPr>
        <p:txBody>
          <a:bodyPr>
            <a:normAutofit fontScale="90000"/>
          </a:bodyPr>
          <a:lstStyle/>
          <a:p>
            <a:r>
              <a:rPr lang="en-US" b="1" dirty="0"/>
              <a:t>“a sequential development process that flows like a waterfall through all phases of a project”</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57199" y="2225876"/>
            <a:ext cx="5141935" cy="3717724"/>
          </a:xfrm>
          <a:solidFill>
            <a:schemeClr val="tx2">
              <a:alpha val="75000"/>
            </a:schemeClr>
          </a:solidFill>
          <a:ln>
            <a:noFill/>
          </a:ln>
        </p:spPr>
        <p:txBody>
          <a:bodyPr/>
          <a:lstStyle/>
          <a:p>
            <a:r>
              <a:rPr lang="en-US" sz="2000" b="1" dirty="0"/>
              <a:t>Stages:</a:t>
            </a:r>
          </a:p>
          <a:p>
            <a:endParaRPr lang="en-US" sz="2000" dirty="0"/>
          </a:p>
          <a:p>
            <a:pPr marL="285750" indent="-285750">
              <a:lnSpc>
                <a:spcPct val="150000"/>
              </a:lnSpc>
              <a:buFontTx/>
              <a:buChar char="-"/>
            </a:pPr>
            <a:r>
              <a:rPr lang="en-US" dirty="0"/>
              <a:t>Requirements</a:t>
            </a:r>
          </a:p>
          <a:p>
            <a:pPr marL="285750" indent="-285750">
              <a:lnSpc>
                <a:spcPct val="150000"/>
              </a:lnSpc>
              <a:buFontTx/>
              <a:buChar char="-"/>
            </a:pPr>
            <a:r>
              <a:rPr lang="en-US" dirty="0"/>
              <a:t>Design</a:t>
            </a:r>
          </a:p>
          <a:p>
            <a:pPr marL="285750" indent="-285750">
              <a:lnSpc>
                <a:spcPct val="150000"/>
              </a:lnSpc>
              <a:buFontTx/>
              <a:buChar char="-"/>
            </a:pPr>
            <a:r>
              <a:rPr lang="en-US" dirty="0"/>
              <a:t>Implementation</a:t>
            </a:r>
          </a:p>
          <a:p>
            <a:pPr marL="285750" indent="-285750">
              <a:lnSpc>
                <a:spcPct val="150000"/>
              </a:lnSpc>
              <a:buFontTx/>
              <a:buChar char="-"/>
            </a:pPr>
            <a:r>
              <a:rPr lang="en-US" dirty="0"/>
              <a:t>Testing</a:t>
            </a:r>
          </a:p>
          <a:p>
            <a:pPr marL="285750" indent="-285750">
              <a:lnSpc>
                <a:spcPct val="150000"/>
              </a:lnSpc>
              <a:buFontTx/>
              <a:buChar char="-"/>
            </a:pPr>
            <a:r>
              <a:rPr lang="en-US" dirty="0"/>
              <a:t>Deployment</a:t>
            </a:r>
          </a:p>
          <a:p>
            <a:endParaRPr lang="en-US" dirty="0"/>
          </a:p>
        </p:txBody>
      </p:sp>
      <p:sp>
        <p:nvSpPr>
          <p:cNvPr id="13" name="TextBox 12">
            <a:extLst>
              <a:ext uri="{FF2B5EF4-FFF2-40B4-BE49-F238E27FC236}">
                <a16:creationId xmlns:a16="http://schemas.microsoft.com/office/drawing/2014/main" id="{700F4A7D-0478-46E5-AEA2-81E63EA562CB}"/>
              </a:ext>
            </a:extLst>
          </p:cNvPr>
          <p:cNvSpPr txBox="1"/>
          <p:nvPr/>
        </p:nvSpPr>
        <p:spPr>
          <a:xfrm>
            <a:off x="4521895" y="6365713"/>
            <a:ext cx="4221271" cy="369332"/>
          </a:xfrm>
          <a:prstGeom prst="rect">
            <a:avLst/>
          </a:prstGeom>
          <a:noFill/>
        </p:spPr>
        <p:txBody>
          <a:bodyPr wrap="square" rtlCol="0">
            <a:spAutoFit/>
          </a:bodyPr>
          <a:lstStyle/>
          <a:p>
            <a:r>
              <a:rPr lang="en-US" dirty="0">
                <a:solidFill>
                  <a:schemeClr val="bg1"/>
                </a:solidFill>
              </a:rPr>
              <a:t>(Adobe Corporation, 2021)</a:t>
            </a:r>
          </a:p>
        </p:txBody>
      </p:sp>
    </p:spTree>
    <p:extLst>
      <p:ext uri="{BB962C8B-B14F-4D97-AF65-F5344CB8AC3E}">
        <p14:creationId xmlns:p14="http://schemas.microsoft.com/office/powerpoint/2010/main" val="389851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6095999" y="2240280"/>
            <a:ext cx="5638801" cy="3596849"/>
          </a:xfrm>
          <a:prstGeom prst="rect">
            <a:avLst/>
          </a:prstGeom>
          <a:solidFill>
            <a:schemeClr val="accent6">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r>
              <a:rPr lang="en-US" sz="2000" b="1" dirty="0"/>
              <a:t>Disadvantages:</a:t>
            </a:r>
          </a:p>
          <a:p>
            <a:endParaRPr lang="en-US" dirty="0"/>
          </a:p>
          <a:p>
            <a:pPr marL="285750" indent="-285750">
              <a:lnSpc>
                <a:spcPct val="150000"/>
              </a:lnSpc>
              <a:buFontTx/>
              <a:buChar char="-"/>
            </a:pPr>
            <a:r>
              <a:rPr lang="en-US" dirty="0"/>
              <a:t>Upfront project planning</a:t>
            </a:r>
          </a:p>
          <a:p>
            <a:pPr marL="285750" indent="-285750">
              <a:lnSpc>
                <a:spcPct val="150000"/>
              </a:lnSpc>
              <a:buFontTx/>
              <a:buChar char="-"/>
            </a:pPr>
            <a:r>
              <a:rPr lang="en-US" dirty="0"/>
              <a:t>Little room for flexibility</a:t>
            </a:r>
          </a:p>
          <a:p>
            <a:pPr marL="285750" indent="-285750">
              <a:lnSpc>
                <a:spcPct val="150000"/>
              </a:lnSpc>
              <a:buFontTx/>
              <a:buChar char="-"/>
            </a:pPr>
            <a:r>
              <a:rPr lang="en-US" dirty="0"/>
              <a:t>Change are time consuming and costly</a:t>
            </a:r>
          </a:p>
          <a:p>
            <a:pPr marL="285750" indent="-285750">
              <a:lnSpc>
                <a:spcPct val="150000"/>
              </a:lnSpc>
              <a:buFontTx/>
              <a:buChar char="-"/>
            </a:pPr>
            <a:r>
              <a:rPr lang="en-US" dirty="0"/>
              <a:t>Lack of client involvement</a:t>
            </a:r>
          </a:p>
          <a:p>
            <a:pPr marL="285750" indent="-285750">
              <a:lnSpc>
                <a:spcPct val="150000"/>
              </a:lnSpc>
              <a:buFontTx/>
              <a:buChar char="-"/>
            </a:pPr>
            <a:r>
              <a:rPr lang="en-US" dirty="0"/>
              <a:t>If there is a delay at one phase of the project, all phases are delayed</a:t>
            </a:r>
          </a:p>
          <a:p>
            <a:endParaRPr lang="en-US" dirty="0"/>
          </a:p>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a:solidFill>
            <a:schemeClr val="accent4">
              <a:alpha val="75000"/>
            </a:schemeClr>
          </a:solidFill>
        </p:spPr>
        <p:txBody>
          <a:bodyPr>
            <a:normAutofit fontScale="90000"/>
          </a:bodyPr>
          <a:lstStyle/>
          <a:p>
            <a:r>
              <a:rPr lang="en-US" b="1" dirty="0"/>
              <a:t>An “approach that emphasizes a linear progression from beginning to end of a project”.</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57199" y="2225876"/>
            <a:ext cx="5141935" cy="3717724"/>
          </a:xfrm>
          <a:solidFill>
            <a:schemeClr val="tx2">
              <a:alpha val="75000"/>
            </a:schemeClr>
          </a:solidFill>
          <a:ln>
            <a:noFill/>
          </a:ln>
        </p:spPr>
        <p:txBody>
          <a:bodyPr/>
          <a:lstStyle/>
          <a:p>
            <a:r>
              <a:rPr lang="en-US" sz="2000" b="1" dirty="0"/>
              <a:t>Advantages:</a:t>
            </a:r>
          </a:p>
          <a:p>
            <a:endParaRPr lang="en-US" sz="2000" dirty="0"/>
          </a:p>
          <a:p>
            <a:pPr marL="285750" indent="-285750">
              <a:lnSpc>
                <a:spcPct val="150000"/>
              </a:lnSpc>
              <a:buFontTx/>
              <a:buChar char="-"/>
            </a:pPr>
            <a:r>
              <a:rPr lang="en-US" dirty="0"/>
              <a:t>Straightforward and well defined</a:t>
            </a:r>
          </a:p>
          <a:p>
            <a:pPr marL="285750" indent="-285750">
              <a:lnSpc>
                <a:spcPct val="150000"/>
              </a:lnSpc>
              <a:buFontTx/>
              <a:buChar char="-"/>
            </a:pPr>
            <a:r>
              <a:rPr lang="en-US" dirty="0"/>
              <a:t>Design errors are caught during analysis</a:t>
            </a:r>
          </a:p>
          <a:p>
            <a:pPr marL="285750" indent="-285750">
              <a:lnSpc>
                <a:spcPct val="150000"/>
              </a:lnSpc>
              <a:buFontTx/>
              <a:buChar char="-"/>
            </a:pPr>
            <a:r>
              <a:rPr lang="en-US" dirty="0"/>
              <a:t>Accurately estimated costs and timeline</a:t>
            </a:r>
          </a:p>
          <a:p>
            <a:pPr marL="285750" indent="-285750">
              <a:lnSpc>
                <a:spcPct val="150000"/>
              </a:lnSpc>
              <a:buFontTx/>
              <a:buChar char="-"/>
            </a:pPr>
            <a:r>
              <a:rPr lang="en-US" dirty="0"/>
              <a:t>Easy to measure progress</a:t>
            </a:r>
          </a:p>
          <a:p>
            <a:pPr marL="285750" indent="-285750">
              <a:lnSpc>
                <a:spcPct val="150000"/>
              </a:lnSpc>
              <a:buFontTx/>
              <a:buChar char="-"/>
            </a:pPr>
            <a:r>
              <a:rPr lang="en-US" dirty="0"/>
              <a:t>Easy to add new team members</a:t>
            </a:r>
          </a:p>
          <a:p>
            <a:pPr marL="285750" indent="-285750">
              <a:lnSpc>
                <a:spcPct val="150000"/>
              </a:lnSpc>
              <a:buFontTx/>
              <a:buChar char="-"/>
            </a:pPr>
            <a:r>
              <a:rPr lang="en-US" dirty="0"/>
              <a:t>Customers can’t add new requirements</a:t>
            </a:r>
          </a:p>
          <a:p>
            <a:endParaRPr lang="en-US" dirty="0"/>
          </a:p>
        </p:txBody>
      </p:sp>
      <p:sp>
        <p:nvSpPr>
          <p:cNvPr id="13" name="TextBox 12">
            <a:extLst>
              <a:ext uri="{FF2B5EF4-FFF2-40B4-BE49-F238E27FC236}">
                <a16:creationId xmlns:a16="http://schemas.microsoft.com/office/drawing/2014/main" id="{700F4A7D-0478-46E5-AEA2-81E63EA562CB}"/>
              </a:ext>
            </a:extLst>
          </p:cNvPr>
          <p:cNvSpPr txBox="1"/>
          <p:nvPr/>
        </p:nvSpPr>
        <p:spPr>
          <a:xfrm>
            <a:off x="4521895" y="6365713"/>
            <a:ext cx="4221271" cy="369332"/>
          </a:xfrm>
          <a:prstGeom prst="rect">
            <a:avLst/>
          </a:prstGeom>
          <a:noFill/>
        </p:spPr>
        <p:txBody>
          <a:bodyPr wrap="square" rtlCol="0">
            <a:spAutoFit/>
          </a:bodyPr>
          <a:lstStyle/>
          <a:p>
            <a:r>
              <a:rPr lang="en-US" dirty="0">
                <a:solidFill>
                  <a:schemeClr val="bg1"/>
                </a:solidFill>
              </a:rPr>
              <a:t>(Adobe Corporation, 2021)</a:t>
            </a:r>
          </a:p>
        </p:txBody>
      </p:sp>
    </p:spTree>
    <p:extLst>
      <p:ext uri="{BB962C8B-B14F-4D97-AF65-F5344CB8AC3E}">
        <p14:creationId xmlns:p14="http://schemas.microsoft.com/office/powerpoint/2010/main" val="35880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211315" y="814192"/>
            <a:ext cx="5884685" cy="1672334"/>
          </a:xfrm>
        </p:spPr>
        <p:txBody>
          <a:bodyPr/>
          <a:lstStyle/>
          <a:p>
            <a:pPr algn="ctr"/>
            <a:r>
              <a:rPr lang="en-US" sz="5400" b="1" dirty="0"/>
              <a:t>Waterfall SDLC</a:t>
            </a:r>
          </a:p>
        </p:txBody>
      </p:sp>
      <p:pic>
        <p:nvPicPr>
          <p:cNvPr id="4" name="Picture 3">
            <a:extLst>
              <a:ext uri="{FF2B5EF4-FFF2-40B4-BE49-F238E27FC236}">
                <a16:creationId xmlns:a16="http://schemas.microsoft.com/office/drawing/2014/main" id="{57C626DE-0508-4D94-8163-87EE78ED2425}"/>
              </a:ext>
            </a:extLst>
          </p:cNvPr>
          <p:cNvPicPr>
            <a:picLocks noChangeAspect="1"/>
          </p:cNvPicPr>
          <p:nvPr/>
        </p:nvPicPr>
        <p:blipFill>
          <a:blip r:embed="rId3"/>
          <a:stretch>
            <a:fillRect/>
          </a:stretch>
        </p:blipFill>
        <p:spPr>
          <a:xfrm>
            <a:off x="2218781" y="1741513"/>
            <a:ext cx="8339805" cy="4694807"/>
          </a:xfrm>
          <a:prstGeom prst="rect">
            <a:avLst/>
          </a:prstGeom>
        </p:spPr>
      </p:pic>
      <p:sp>
        <p:nvSpPr>
          <p:cNvPr id="13" name="TextBox 12">
            <a:extLst>
              <a:ext uri="{FF2B5EF4-FFF2-40B4-BE49-F238E27FC236}">
                <a16:creationId xmlns:a16="http://schemas.microsoft.com/office/drawing/2014/main" id="{72FD434E-91DF-49C4-8F35-8D26F4A6902D}"/>
              </a:ext>
            </a:extLst>
          </p:cNvPr>
          <p:cNvSpPr txBox="1"/>
          <p:nvPr/>
        </p:nvSpPr>
        <p:spPr>
          <a:xfrm>
            <a:off x="2944490" y="6182404"/>
            <a:ext cx="7028729" cy="253916"/>
          </a:xfrm>
          <a:prstGeom prst="rect">
            <a:avLst/>
          </a:prstGeom>
          <a:noFill/>
        </p:spPr>
        <p:txBody>
          <a:bodyPr wrap="square" rtlCol="0">
            <a:spAutoFit/>
          </a:bodyPr>
          <a:lstStyle/>
          <a:p>
            <a:pPr algn="ctr"/>
            <a:r>
              <a:rPr lang="en-US" sz="1050" dirty="0"/>
              <a:t>Photo credit: </a:t>
            </a:r>
            <a:r>
              <a:rPr lang="en-US" sz="1050" dirty="0" err="1"/>
              <a:t>antossoftwaretopics</a:t>
            </a:r>
            <a:r>
              <a:rPr lang="en-US" sz="1050" dirty="0"/>
              <a:t> https://kenscourses.com/tc1019fall2016/tag/waterfall-method/</a:t>
            </a:r>
          </a:p>
        </p:txBody>
      </p:sp>
    </p:spTree>
    <p:extLst>
      <p:ext uri="{BB962C8B-B14F-4D97-AF65-F5344CB8AC3E}">
        <p14:creationId xmlns:p14="http://schemas.microsoft.com/office/powerpoint/2010/main" val="49200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457199" y="1371600"/>
            <a:ext cx="3619501" cy="877824"/>
          </a:xfrm>
        </p:spPr>
        <p:txBody>
          <a:bodyPr>
            <a:normAutofit/>
          </a:bodyPr>
          <a:lstStyle/>
          <a:p>
            <a:r>
              <a:rPr lang="en-US" sz="4800" dirty="0"/>
              <a:t>Agile</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93304"/>
            <a:ext cx="3465576" cy="3832964"/>
          </a:xfrm>
        </p:spPr>
        <p:txBody>
          <a:bodyPr/>
          <a:lstStyle/>
          <a:p>
            <a:pPr algn="ctr">
              <a:lnSpc>
                <a:spcPct val="100000"/>
              </a:lnSpc>
            </a:pPr>
            <a:r>
              <a:rPr lang="en-US" sz="3600" dirty="0">
                <a:effectLst/>
                <a:latin typeface="Segoe UI" panose="020B0502040204020203" pitchFamily="34" charset="0"/>
              </a:rPr>
              <a:t>“Responding to change over following a plan”</a:t>
            </a:r>
          </a:p>
          <a:p>
            <a:endParaRPr lang="en-US" sz="1200" dirty="0">
              <a:latin typeface="Segoe UI" panose="020B0502040204020203" pitchFamily="34" charset="0"/>
            </a:endParaRPr>
          </a:p>
          <a:p>
            <a:r>
              <a:rPr lang="en-US" sz="1200" dirty="0">
                <a:latin typeface="Segoe UI" panose="020B0502040204020203" pitchFamily="34" charset="0"/>
              </a:rPr>
              <a:t>(Beck, et al., 2021)</a:t>
            </a:r>
            <a:endParaRPr lang="en-US" sz="1200" dirty="0"/>
          </a:p>
        </p:txBody>
      </p:sp>
      <p:pic>
        <p:nvPicPr>
          <p:cNvPr id="5" name="Picture Placeholder 4">
            <a:extLst>
              <a:ext uri="{FF2B5EF4-FFF2-40B4-BE49-F238E27FC236}">
                <a16:creationId xmlns:a16="http://schemas.microsoft.com/office/drawing/2014/main" id="{139B798B-62EF-43D5-BFC3-A7CB93C5B7CD}"/>
              </a:ext>
            </a:extLst>
          </p:cNvPr>
          <p:cNvPicPr>
            <a:picLocks noGrp="1" noChangeAspect="1"/>
          </p:cNvPicPr>
          <p:nvPr>
            <p:ph type="pic" sz="quarter" idx="15"/>
          </p:nvPr>
        </p:nvPicPr>
        <p:blipFill>
          <a:blip r:embed="rId2"/>
          <a:srcRect l="6768" r="6768"/>
          <a:stretch>
            <a:fillRect/>
          </a:stretch>
        </p:blipFill>
        <p:spPr/>
      </p:pic>
      <p:sp>
        <p:nvSpPr>
          <p:cNvPr id="6" name="TextBox 5">
            <a:extLst>
              <a:ext uri="{FF2B5EF4-FFF2-40B4-BE49-F238E27FC236}">
                <a16:creationId xmlns:a16="http://schemas.microsoft.com/office/drawing/2014/main" id="{C4D243DE-974D-4DE8-B29F-08DD7758C6F3}"/>
              </a:ext>
            </a:extLst>
          </p:cNvPr>
          <p:cNvSpPr txBox="1"/>
          <p:nvPr/>
        </p:nvSpPr>
        <p:spPr>
          <a:xfrm>
            <a:off x="4283901" y="6035040"/>
            <a:ext cx="7733383" cy="430887"/>
          </a:xfrm>
          <a:prstGeom prst="rect">
            <a:avLst/>
          </a:prstGeom>
          <a:noFill/>
        </p:spPr>
        <p:txBody>
          <a:bodyPr wrap="square" rtlCol="0">
            <a:spAutoFit/>
          </a:bodyPr>
          <a:lstStyle/>
          <a:p>
            <a:r>
              <a:rPr lang="en-US" sz="1100" dirty="0"/>
              <a:t>Photo credit: BK Blog Post </a:t>
            </a:r>
          </a:p>
          <a:p>
            <a:r>
              <a:rPr lang="en-US" sz="1100" dirty="0"/>
              <a:t>www.bkconnection.com/bkblog/laura-goodrich/emotional-agility-how-to-make-your-workforce-emotionally-agile</a:t>
            </a:r>
          </a:p>
        </p:txBody>
      </p:sp>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a:solidFill>
            <a:srgbClr val="CFBF54">
              <a:alpha val="74902"/>
            </a:srgbClr>
          </a:solidFill>
        </p:spPr>
        <p:txBody>
          <a:bodyPr>
            <a:normAutofit fontScale="90000"/>
          </a:bodyPr>
          <a:lstStyle/>
          <a:p>
            <a:r>
              <a:rPr lang="en-US" b="1" dirty="0">
                <a:solidFill>
                  <a:schemeClr val="tx1"/>
                </a:solidFill>
              </a:rPr>
              <a:t>“Real Time Decision-Making processes based on actual events and information” </a:t>
            </a:r>
            <a:r>
              <a:rPr lang="en-US" sz="1300" b="1" dirty="0">
                <a:solidFill>
                  <a:schemeClr val="tx1"/>
                </a:solidFill>
              </a:rPr>
              <a:t>(cobb, page 5).</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57200" y="2004165"/>
            <a:ext cx="11174818" cy="4722312"/>
          </a:xfrm>
          <a:solidFill>
            <a:srgbClr val="8C5896">
              <a:alpha val="74902"/>
            </a:srgbClr>
          </a:solidFill>
          <a:ln>
            <a:noFill/>
          </a:ln>
        </p:spPr>
        <p:txBody>
          <a:bodyPr/>
          <a:lstStyle/>
          <a:p>
            <a:r>
              <a:rPr lang="en-US" sz="2000" dirty="0">
                <a:solidFill>
                  <a:schemeClr val="tx1"/>
                </a:solidFill>
              </a:rPr>
              <a:t>Principles:</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764887" y="2442575"/>
            <a:ext cx="10559441" cy="3895596"/>
          </a:xfrm>
          <a:prstGeom prst="rect">
            <a:avLst/>
          </a:prstGeom>
          <a:solidFill>
            <a:srgbClr val="A1CAC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285750" indent="-285750">
              <a:buFontTx/>
              <a:buChar char="-"/>
            </a:pPr>
            <a:r>
              <a:rPr lang="en-US" dirty="0">
                <a:solidFill>
                  <a:schemeClr val="tx1"/>
                </a:solidFill>
              </a:rPr>
              <a:t>Prioritize customer satisfaction</a:t>
            </a:r>
          </a:p>
          <a:p>
            <a:pPr marL="285750" indent="-285750">
              <a:buFontTx/>
              <a:buChar char="-"/>
            </a:pPr>
            <a:r>
              <a:rPr lang="en-US" dirty="0">
                <a:solidFill>
                  <a:schemeClr val="tx1"/>
                </a:solidFill>
              </a:rPr>
              <a:t>Welcome change</a:t>
            </a:r>
          </a:p>
          <a:p>
            <a:pPr marL="285750" indent="-285750">
              <a:buFontTx/>
              <a:buChar char="-"/>
            </a:pPr>
            <a:r>
              <a:rPr lang="en-US" dirty="0">
                <a:solidFill>
                  <a:schemeClr val="tx1"/>
                </a:solidFill>
              </a:rPr>
              <a:t>Delivery of working software frequently</a:t>
            </a:r>
          </a:p>
          <a:p>
            <a:pPr marL="285750" indent="-285750">
              <a:buFontTx/>
              <a:buChar char="-"/>
            </a:pPr>
            <a:r>
              <a:rPr lang="en-US" dirty="0">
                <a:solidFill>
                  <a:schemeClr val="tx1"/>
                </a:solidFill>
              </a:rPr>
              <a:t>The client, leadership, and development team all work together daily</a:t>
            </a:r>
          </a:p>
          <a:p>
            <a:pPr marL="285750" indent="-285750">
              <a:buFontTx/>
              <a:buChar char="-"/>
            </a:pPr>
            <a:r>
              <a:rPr lang="en-US" dirty="0">
                <a:solidFill>
                  <a:schemeClr val="tx1"/>
                </a:solidFill>
              </a:rPr>
              <a:t>Build the project around the individuals needs and trust your team to get the job done</a:t>
            </a:r>
          </a:p>
          <a:p>
            <a:pPr marL="285750" indent="-285750">
              <a:buFontTx/>
              <a:buChar char="-"/>
            </a:pPr>
            <a:r>
              <a:rPr lang="en-US" dirty="0">
                <a:solidFill>
                  <a:schemeClr val="tx1"/>
                </a:solidFill>
              </a:rPr>
              <a:t>Face-to-face communication</a:t>
            </a:r>
          </a:p>
          <a:p>
            <a:pPr marL="285750" indent="-285750">
              <a:buFontTx/>
              <a:buChar char="-"/>
            </a:pPr>
            <a:r>
              <a:rPr lang="en-US" dirty="0">
                <a:solidFill>
                  <a:schemeClr val="tx1"/>
                </a:solidFill>
              </a:rPr>
              <a:t>Progress is measured by working software</a:t>
            </a:r>
          </a:p>
          <a:p>
            <a:pPr marL="285750" indent="-285750">
              <a:buFontTx/>
              <a:buChar char="-"/>
            </a:pPr>
            <a:r>
              <a:rPr lang="en-US" dirty="0">
                <a:solidFill>
                  <a:schemeClr val="tx1"/>
                </a:solidFill>
              </a:rPr>
              <a:t>Sustainable development</a:t>
            </a:r>
          </a:p>
          <a:p>
            <a:pPr marL="285750" indent="-285750">
              <a:buFontTx/>
              <a:buChar char="-"/>
            </a:pPr>
            <a:r>
              <a:rPr lang="en-US" dirty="0">
                <a:solidFill>
                  <a:schemeClr val="tx1"/>
                </a:solidFill>
              </a:rPr>
              <a:t>Technical excellence</a:t>
            </a:r>
          </a:p>
          <a:p>
            <a:pPr marL="285750" indent="-285750">
              <a:buFontTx/>
              <a:buChar char="-"/>
            </a:pPr>
            <a:r>
              <a:rPr lang="en-US" dirty="0">
                <a:solidFill>
                  <a:schemeClr val="tx1"/>
                </a:solidFill>
              </a:rPr>
              <a:t>Simplicity</a:t>
            </a:r>
          </a:p>
          <a:p>
            <a:pPr marL="285750" indent="-285750">
              <a:buFontTx/>
              <a:buChar char="-"/>
            </a:pPr>
            <a:r>
              <a:rPr lang="en-US" dirty="0">
                <a:solidFill>
                  <a:schemeClr val="tx1"/>
                </a:solidFill>
              </a:rPr>
              <a:t>Self-organized teams</a:t>
            </a:r>
          </a:p>
          <a:p>
            <a:pPr marL="285750" indent="-285750">
              <a:buFontTx/>
              <a:buChar char="-"/>
            </a:pPr>
            <a:r>
              <a:rPr lang="en-US" dirty="0">
                <a:solidFill>
                  <a:schemeClr val="tx1"/>
                </a:solidFill>
              </a:rPr>
              <a:t>Frequent team reflection to enhance effectiveness</a:t>
            </a:r>
          </a:p>
          <a:p>
            <a:endParaRPr lang="en-US" dirty="0">
              <a:solidFill>
                <a:schemeClr val="tx1"/>
              </a:solidFill>
            </a:endParaRPr>
          </a:p>
          <a:p>
            <a:r>
              <a:rPr lang="en-US" sz="1200" dirty="0">
                <a:solidFill>
                  <a:schemeClr val="tx1"/>
                </a:solidFill>
              </a:rPr>
              <a:t>(Beck, et al,. 2021)</a:t>
            </a:r>
          </a:p>
          <a:p>
            <a:pPr marL="285750" indent="-285750">
              <a:buFontTx/>
              <a:buChar char="-"/>
            </a:pPr>
            <a:endParaRPr lang="en-US" dirty="0">
              <a:solidFill>
                <a:schemeClr val="tx1"/>
              </a:solidFill>
            </a:endParaRPr>
          </a:p>
          <a:p>
            <a:endParaRPr lang="en-US" dirty="0"/>
          </a:p>
          <a:p>
            <a:pPr algn="ctr"/>
            <a:endParaRPr lang="en-US" dirty="0"/>
          </a:p>
        </p:txBody>
      </p:sp>
    </p:spTree>
    <p:extLst>
      <p:ext uri="{BB962C8B-B14F-4D97-AF65-F5344CB8AC3E}">
        <p14:creationId xmlns:p14="http://schemas.microsoft.com/office/powerpoint/2010/main" val="144424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a:solidFill>
            <a:srgbClr val="CFBF54">
              <a:alpha val="74902"/>
            </a:srgbClr>
          </a:solidFill>
        </p:spPr>
        <p:txBody>
          <a:bodyPr>
            <a:normAutofit fontScale="90000"/>
          </a:bodyPr>
          <a:lstStyle/>
          <a:p>
            <a:r>
              <a:rPr lang="en-US" sz="3100" b="1" dirty="0">
                <a:solidFill>
                  <a:schemeClr val="tx1"/>
                </a:solidFill>
              </a:rPr>
              <a:t>Agile helps teams “improve productivity while allowing them to boost creativity and create unique solutions” </a:t>
            </a:r>
            <a:r>
              <a:rPr lang="en-US" sz="1300" b="1" dirty="0">
                <a:solidFill>
                  <a:schemeClr val="tx1"/>
                </a:solidFill>
              </a:rPr>
              <a:t>(Green, 2021).</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457201" y="2004165"/>
            <a:ext cx="5228328" cy="4459265"/>
          </a:xfrm>
          <a:solidFill>
            <a:srgbClr val="8C5896">
              <a:alpha val="74902"/>
            </a:srgbClr>
          </a:solidFill>
          <a:ln>
            <a:noFill/>
          </a:ln>
        </p:spPr>
        <p:txBody>
          <a:bodyPr/>
          <a:lstStyle/>
          <a:p>
            <a:r>
              <a:rPr lang="en-US" dirty="0">
                <a:solidFill>
                  <a:schemeClr val="tx1"/>
                </a:solidFill>
              </a:rPr>
              <a:t>Advantages:</a:t>
            </a:r>
          </a:p>
          <a:p>
            <a:endParaRPr lang="en-US" dirty="0">
              <a:solidFill>
                <a:schemeClr val="tx1"/>
              </a:solidFill>
            </a:endParaRPr>
          </a:p>
          <a:p>
            <a:pPr marL="342900" indent="-342900">
              <a:buFontTx/>
              <a:buChar char="-"/>
            </a:pPr>
            <a:r>
              <a:rPr lang="en-US" dirty="0">
                <a:solidFill>
                  <a:schemeClr val="tx1"/>
                </a:solidFill>
              </a:rPr>
              <a:t>Increased focus on the outcome</a:t>
            </a:r>
          </a:p>
          <a:p>
            <a:pPr marL="342900" indent="-342900">
              <a:buFontTx/>
              <a:buChar char="-"/>
            </a:pPr>
            <a:r>
              <a:rPr lang="en-US" dirty="0">
                <a:solidFill>
                  <a:schemeClr val="tx1"/>
                </a:solidFill>
              </a:rPr>
              <a:t>Reduced start up time</a:t>
            </a:r>
          </a:p>
          <a:p>
            <a:pPr marL="342900" indent="-342900">
              <a:buFontTx/>
              <a:buChar char="-"/>
            </a:pPr>
            <a:r>
              <a:rPr lang="en-US" dirty="0">
                <a:solidFill>
                  <a:schemeClr val="tx1"/>
                </a:solidFill>
              </a:rPr>
              <a:t>Working product is released incrementally</a:t>
            </a:r>
          </a:p>
          <a:p>
            <a:pPr marL="342900" indent="-342900">
              <a:lnSpc>
                <a:spcPct val="150000"/>
              </a:lnSpc>
              <a:buFontTx/>
              <a:buChar char="-"/>
            </a:pPr>
            <a:r>
              <a:rPr lang="en-US" dirty="0">
                <a:solidFill>
                  <a:schemeClr val="tx1"/>
                </a:solidFill>
              </a:rPr>
              <a:t>Focus of simplicity</a:t>
            </a:r>
          </a:p>
          <a:p>
            <a:pPr marL="342900" indent="-342900">
              <a:buFontTx/>
              <a:buChar char="-"/>
            </a:pPr>
            <a:r>
              <a:rPr lang="en-US" dirty="0">
                <a:solidFill>
                  <a:schemeClr val="tx1"/>
                </a:solidFill>
              </a:rPr>
              <a:t>Eliminate bottlenecks</a:t>
            </a:r>
          </a:p>
          <a:p>
            <a:pPr marL="342900" indent="-342900">
              <a:buFontTx/>
              <a:buChar char="-"/>
            </a:pPr>
            <a:r>
              <a:rPr lang="en-US" dirty="0">
                <a:solidFill>
                  <a:schemeClr val="tx1"/>
                </a:solidFill>
              </a:rPr>
              <a:t>Higher quality final product</a:t>
            </a:r>
          </a:p>
          <a:p>
            <a:pPr marL="342900" indent="-342900">
              <a:buFontTx/>
              <a:buChar char="-"/>
            </a:pPr>
            <a:r>
              <a:rPr lang="en-US" dirty="0">
                <a:solidFill>
                  <a:schemeClr val="tx1"/>
                </a:solidFill>
              </a:rPr>
              <a:t>All team members are respected and empowered</a:t>
            </a:r>
          </a:p>
          <a:p>
            <a:pPr marL="342900" indent="-342900">
              <a:buFontTx/>
              <a:buChar char="-"/>
            </a:pPr>
            <a:endParaRPr lang="en-US" sz="1200" dirty="0">
              <a:solidFill>
                <a:schemeClr val="tx1"/>
              </a:solidFill>
            </a:endParaRPr>
          </a:p>
          <a:p>
            <a:r>
              <a:rPr lang="en-US" sz="1200" dirty="0">
                <a:solidFill>
                  <a:schemeClr val="tx1"/>
                </a:solidFill>
              </a:rPr>
              <a:t>(Cobb, pages 11-12)</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6403690" y="2004165"/>
            <a:ext cx="5228328" cy="4459266"/>
          </a:xfrm>
          <a:prstGeom prst="rect">
            <a:avLst/>
          </a:prstGeom>
          <a:solidFill>
            <a:srgbClr val="A1CAC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nSpc>
                <a:spcPct val="150000"/>
              </a:lnSpc>
            </a:pPr>
            <a:r>
              <a:rPr lang="en-US" dirty="0">
                <a:solidFill>
                  <a:schemeClr val="tx1"/>
                </a:solidFill>
              </a:rPr>
              <a:t>Disadvantages:</a:t>
            </a:r>
          </a:p>
          <a:p>
            <a:pPr>
              <a:lnSpc>
                <a:spcPct val="150000"/>
              </a:lnSpc>
            </a:pPr>
            <a:endParaRPr lang="en-US" dirty="0">
              <a:solidFill>
                <a:schemeClr val="tx1"/>
              </a:solidFill>
            </a:endParaRPr>
          </a:p>
          <a:p>
            <a:pPr marL="285750" indent="-285750">
              <a:lnSpc>
                <a:spcPct val="150000"/>
              </a:lnSpc>
              <a:buFontTx/>
              <a:buChar char="-"/>
            </a:pPr>
            <a:r>
              <a:rPr lang="en-US" dirty="0">
                <a:solidFill>
                  <a:schemeClr val="tx1"/>
                </a:solidFill>
              </a:rPr>
              <a:t>Uses trial and error which can slow the process down</a:t>
            </a:r>
          </a:p>
          <a:p>
            <a:pPr marL="285750" indent="-285750">
              <a:lnSpc>
                <a:spcPct val="150000"/>
              </a:lnSpc>
              <a:buFontTx/>
              <a:buChar char="-"/>
            </a:pPr>
            <a:r>
              <a:rPr lang="en-US" dirty="0">
                <a:solidFill>
                  <a:schemeClr val="tx1"/>
                </a:solidFill>
              </a:rPr>
              <a:t>The client can constantly request changes</a:t>
            </a:r>
          </a:p>
          <a:p>
            <a:pPr marL="285750" indent="-285750">
              <a:lnSpc>
                <a:spcPct val="150000"/>
              </a:lnSpc>
              <a:buFontTx/>
              <a:buChar char="-"/>
            </a:pPr>
            <a:r>
              <a:rPr lang="en-US" dirty="0">
                <a:solidFill>
                  <a:schemeClr val="tx1"/>
                </a:solidFill>
              </a:rPr>
              <a:t>Difficult to estimate costs</a:t>
            </a:r>
          </a:p>
          <a:p>
            <a:pPr marL="285750" indent="-285750">
              <a:lnSpc>
                <a:spcPct val="150000"/>
              </a:lnSpc>
              <a:buFontTx/>
              <a:buChar char="-"/>
            </a:pPr>
            <a:r>
              <a:rPr lang="en-US" dirty="0">
                <a:solidFill>
                  <a:schemeClr val="tx1"/>
                </a:solidFill>
              </a:rPr>
              <a:t>Flexibility and self-organization can lead to poor time </a:t>
            </a:r>
            <a:r>
              <a:rPr lang="en-US" dirty="0" err="1">
                <a:solidFill>
                  <a:schemeClr val="tx1"/>
                </a:solidFill>
              </a:rPr>
              <a:t>managment</a:t>
            </a:r>
            <a:endParaRPr lang="en-US" dirty="0">
              <a:solidFill>
                <a:schemeClr val="tx1"/>
              </a:solidFill>
            </a:endParaRP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pPr marL="285750" indent="-285750">
              <a:buFontTx/>
              <a:buChar char="-"/>
            </a:pPr>
            <a:endParaRPr lang="en-US" dirty="0">
              <a:solidFill>
                <a:schemeClr val="tx1"/>
              </a:solidFill>
            </a:endParaRPr>
          </a:p>
          <a:p>
            <a:endParaRPr lang="en-US" dirty="0"/>
          </a:p>
          <a:p>
            <a:pPr algn="ctr"/>
            <a:endParaRPr lang="en-US" dirty="0"/>
          </a:p>
        </p:txBody>
      </p:sp>
    </p:spTree>
    <p:extLst>
      <p:ext uri="{BB962C8B-B14F-4D97-AF65-F5344CB8AC3E}">
        <p14:creationId xmlns:p14="http://schemas.microsoft.com/office/powerpoint/2010/main" val="999058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descr="Abstract image of curvy lines">
            <a:extLst>
              <a:ext uri="{FF2B5EF4-FFF2-40B4-BE49-F238E27FC236}">
                <a16:creationId xmlns:a16="http://schemas.microsoft.com/office/drawing/2014/main" id="{7F825D62-EFE1-4517-97E0-7CFD2EB9DE95}"/>
              </a:ext>
            </a:extLst>
          </p:cNvPr>
          <p:cNvPicPr>
            <a:picLocks noGrp="1" noChangeAspect="1"/>
          </p:cNvPicPr>
          <p:nvPr>
            <p:ph type="pic" sz="quarter" idx="13"/>
          </p:nvPr>
        </p:nvPicPr>
        <p:blipFill>
          <a:blip r:embed="rId3"/>
          <a:srcRect/>
          <a:stretch/>
        </p:blipFill>
        <p:spPr>
          <a:xfrm>
            <a:off x="225" y="0"/>
            <a:ext cx="12191550" cy="6857999"/>
          </a:xfrm>
          <a:blipFill dpi="0" rotWithShape="1">
            <a:blip r:embed="rId4"/>
            <a:srcRect/>
            <a:tile tx="0" ty="0" sx="100000" sy="100000" flip="none" algn="tl"/>
          </a:blipFill>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089753" y="713982"/>
            <a:ext cx="6012494" cy="5862181"/>
          </a:xfrm>
          <a:solidFill>
            <a:srgbClr val="8C5896">
              <a:alpha val="74902"/>
            </a:srgbClr>
          </a:solidFill>
          <a:ln>
            <a:noFill/>
          </a:ln>
        </p:spPr>
        <p:txBody>
          <a:bodyPr/>
          <a:lstStyle/>
          <a:p>
            <a:pPr algn="ctr"/>
            <a:endParaRPr lang="en-US" sz="3600" dirty="0">
              <a:solidFill>
                <a:schemeClr val="tx1"/>
              </a:solidFill>
            </a:endParaRPr>
          </a:p>
          <a:p>
            <a:pPr algn="ctr"/>
            <a:endParaRPr lang="en-US" sz="3600" dirty="0">
              <a:solidFill>
                <a:schemeClr val="tx1"/>
              </a:solidFill>
            </a:endParaRPr>
          </a:p>
          <a:p>
            <a:pPr algn="ctr"/>
            <a:r>
              <a:rPr lang="en-US" sz="3600" b="1" dirty="0">
                <a:solidFill>
                  <a:schemeClr val="tx1"/>
                </a:solidFill>
              </a:rPr>
              <a:t>The Scrum Team</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3434219" y="2242159"/>
            <a:ext cx="5323561" cy="4058434"/>
          </a:xfrm>
          <a:prstGeom prst="rect">
            <a:avLst/>
          </a:prstGeom>
          <a:solidFill>
            <a:srgbClr val="A1CAC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algn="ctr">
              <a:lnSpc>
                <a:spcPct val="200000"/>
              </a:lnSpc>
            </a:pPr>
            <a:r>
              <a:rPr lang="en-US" sz="2800" dirty="0">
                <a:solidFill>
                  <a:schemeClr val="tx1"/>
                </a:solidFill>
              </a:rPr>
              <a:t>Product Owner</a:t>
            </a:r>
          </a:p>
          <a:p>
            <a:pPr algn="ctr">
              <a:lnSpc>
                <a:spcPct val="200000"/>
              </a:lnSpc>
            </a:pPr>
            <a:r>
              <a:rPr lang="en-US" sz="2800" dirty="0">
                <a:solidFill>
                  <a:schemeClr val="tx1"/>
                </a:solidFill>
              </a:rPr>
              <a:t>Scrum Master</a:t>
            </a:r>
          </a:p>
          <a:p>
            <a:pPr algn="ctr">
              <a:lnSpc>
                <a:spcPct val="200000"/>
              </a:lnSpc>
            </a:pPr>
            <a:r>
              <a:rPr lang="en-US" sz="2800" dirty="0">
                <a:solidFill>
                  <a:schemeClr val="tx1"/>
                </a:solidFill>
              </a:rPr>
              <a:t>Developers</a:t>
            </a:r>
          </a:p>
          <a:p>
            <a:pPr algn="ctr">
              <a:lnSpc>
                <a:spcPct val="200000"/>
              </a:lnSpc>
            </a:pPr>
            <a:r>
              <a:rPr lang="en-US" sz="2800" dirty="0">
                <a:solidFill>
                  <a:schemeClr val="tx1"/>
                </a:solidFill>
              </a:rPr>
              <a:t>Testers</a:t>
            </a:r>
          </a:p>
          <a:p>
            <a:endParaRPr lang="en-US" dirty="0"/>
          </a:p>
          <a:p>
            <a:pPr algn="ctr"/>
            <a:endParaRPr lang="en-US" dirty="0"/>
          </a:p>
        </p:txBody>
      </p:sp>
    </p:spTree>
    <p:extLst>
      <p:ext uri="{BB962C8B-B14F-4D97-AF65-F5344CB8AC3E}">
        <p14:creationId xmlns:p14="http://schemas.microsoft.com/office/powerpoint/2010/main" val="1739599365"/>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{AD4D9CDE-8513-4B4F-BEE9-60E5C5642320}tf78479028_win32</Template>
  <TotalTime>313</TotalTime>
  <Words>1375</Words>
  <Application>Microsoft Office PowerPoint</Application>
  <PresentationFormat>Widescreen</PresentationFormat>
  <Paragraphs>148</Paragraphs>
  <Slides>19</Slides>
  <Notes>14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vt:i4>
      </vt:variant>
    </vt:vector>
  </HeadingPairs>
  <TitlesOfParts>
    <vt:vector size="28" baseType="lpstr">
      <vt:lpstr>Arial</vt:lpstr>
      <vt:lpstr>Calibri</vt:lpstr>
      <vt:lpstr>Segoe UI</vt:lpstr>
      <vt:lpstr>Segoe UI Light</vt:lpstr>
      <vt:lpstr>Times New Roman</vt:lpstr>
      <vt:lpstr>Balancing Act</vt:lpstr>
      <vt:lpstr>Wellspring</vt:lpstr>
      <vt:lpstr>Star of the show</vt:lpstr>
      <vt:lpstr>Amusements</vt:lpstr>
      <vt:lpstr>Why to Choose Agile Methodology  </vt:lpstr>
      <vt:lpstr>Waterfall</vt:lpstr>
      <vt:lpstr>“a sequential development process that flows like a waterfall through all phases of a project”</vt:lpstr>
      <vt:lpstr>An “approach that emphasizes a linear progression from beginning to end of a project”.</vt:lpstr>
      <vt:lpstr>Waterfall SDLC</vt:lpstr>
      <vt:lpstr>Agile</vt:lpstr>
      <vt:lpstr>“Real Time Decision-Making processes based on actual events and information” (cobb, page 5).</vt:lpstr>
      <vt:lpstr>Agile helps teams “improve productivity while allowing them to boost creativity and create unique solutions” (Green, 2021).</vt:lpstr>
      <vt:lpstr>PowerPoint Presentation</vt:lpstr>
      <vt:lpstr>PowerPoint Presentation</vt:lpstr>
      <vt:lpstr>PowerPoint Presentation</vt:lpstr>
      <vt:lpstr>PowerPoint Presentation</vt:lpstr>
      <vt:lpstr>PowerPoint Presentation</vt:lpstr>
      <vt:lpstr>AGILE SDLC</vt:lpstr>
      <vt:lpstr>AGILE SDLC</vt:lpstr>
      <vt:lpstr>Applying Methodologies to SNHU Travel Project </vt:lpstr>
      <vt:lpstr>Applying Methodologies to SNHU Travel Project </vt:lpstr>
      <vt:lpstr>The choice is yours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Methodology  </dc:title>
  <dc:creator>jessica Ayer</dc:creator>
  <cp:lastModifiedBy>jessica Ayer</cp:lastModifiedBy>
  <cp:revision>16</cp:revision>
  <dcterms:created xsi:type="dcterms:W3CDTF">2021-12-10T19:31:16Z</dcterms:created>
  <dcterms:modified xsi:type="dcterms:W3CDTF">2021-12-12T17:48:51Z</dcterms:modified>
</cp:coreProperties>
</file>